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0"/>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697" r:id="rId19"/>
    <p:sldId id="678" r:id="rId20"/>
    <p:sldId id="288" r:id="rId21"/>
    <p:sldId id="272" r:id="rId22"/>
    <p:sldId id="716" r:id="rId23"/>
    <p:sldId id="695" r:id="rId24"/>
    <p:sldId id="699" r:id="rId25"/>
    <p:sldId id="700" r:id="rId26"/>
    <p:sldId id="701" r:id="rId27"/>
    <p:sldId id="711" r:id="rId28"/>
    <p:sldId id="703" r:id="rId29"/>
    <p:sldId id="713" r:id="rId30"/>
    <p:sldId id="704" r:id="rId31"/>
    <p:sldId id="705" r:id="rId32"/>
    <p:sldId id="707" r:id="rId33"/>
    <p:sldId id="708" r:id="rId34"/>
    <p:sldId id="706" r:id="rId35"/>
    <p:sldId id="709" r:id="rId36"/>
    <p:sldId id="710" r:id="rId37"/>
    <p:sldId id="276" r:id="rId38"/>
    <p:sldId id="2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 id="{724C03CB-D5FC-B5B2-23B8-4B3B1FFD6E4D}" name="Jakob Stendahl" initials="JS" userId="S::jakob.stendahl@safetec.no::31c817a6-28e1-4149-b97d-3ea896b0dc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0F8F2"/>
    <a:srgbClr val="01A89E"/>
    <a:srgbClr val="297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C1E7F-97AE-4149-AF2B-E8CD3F5D989E}" v="9" dt="2024-10-25T07:42:57.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8" autoAdjust="0"/>
    <p:restoredTop sz="59476" autoAdjust="0"/>
  </p:normalViewPr>
  <p:slideViewPr>
    <p:cSldViewPr snapToGrid="0">
      <p:cViewPr varScale="1">
        <p:scale>
          <a:sx n="45" d="100"/>
          <a:sy n="45" d="100"/>
        </p:scale>
        <p:origin x="1992" y="48"/>
      </p:cViewPr>
      <p:guideLst>
        <p:guide orient="horz" pos="2160"/>
        <p:guide pos="3840"/>
        <p:guide pos="2547"/>
        <p:guide pos="5133"/>
        <p:guide pos="234"/>
        <p:guide pos="7446"/>
        <p:guide orient="horz" pos="210"/>
        <p:guide orient="horz" pos="4110"/>
        <p:guide orient="horz" pos="1434"/>
        <p:guide orient="horz" pos="2886"/>
      </p:guideLst>
    </p:cSldViewPr>
  </p:slideViewPr>
  <p:outlineViewPr>
    <p:cViewPr>
      <p:scale>
        <a:sx n="33" d="100"/>
        <a:sy n="33" d="100"/>
      </p:scale>
      <p:origin x="0" y="-35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Andresen" userId="fbfb720f-d6f2-45c4-ada2-1b4093edab50" providerId="ADAL" clId="{B5CC1E7F-97AE-4149-AF2B-E8CD3F5D989E}"/>
    <pc:docChg chg="undo custSel addSld delSld modSld">
      <pc:chgData name="Annette Andresen" userId="fbfb720f-d6f2-45c4-ada2-1b4093edab50" providerId="ADAL" clId="{B5CC1E7F-97AE-4149-AF2B-E8CD3F5D989E}" dt="2024-11-04T10:41:27.143" v="707" actId="255"/>
      <pc:docMkLst>
        <pc:docMk/>
      </pc:docMkLst>
      <pc:sldChg chg="modSp mod modNotesTx">
        <pc:chgData name="Annette Andresen" userId="fbfb720f-d6f2-45c4-ada2-1b4093edab50" providerId="ADAL" clId="{B5CC1E7F-97AE-4149-AF2B-E8CD3F5D989E}" dt="2024-11-04T10:21:17.028" v="674" actId="20577"/>
        <pc:sldMkLst>
          <pc:docMk/>
          <pc:sldMk cId="817747543" sldId="259"/>
        </pc:sldMkLst>
        <pc:spChg chg="mod">
          <ac:chgData name="Annette Andresen" userId="fbfb720f-d6f2-45c4-ada2-1b4093edab50" providerId="ADAL" clId="{B5CC1E7F-97AE-4149-AF2B-E8CD3F5D989E}" dt="2024-11-04T10:18:29.451" v="673" actId="27636"/>
          <ac:spMkLst>
            <pc:docMk/>
            <pc:sldMk cId="817747543" sldId="259"/>
            <ac:spMk id="6" creationId="{82E0626C-B18D-3DB3-67BD-842B300A6AC3}"/>
          </ac:spMkLst>
        </pc:spChg>
      </pc:sldChg>
      <pc:sldChg chg="modSp mod">
        <pc:chgData name="Annette Andresen" userId="fbfb720f-d6f2-45c4-ada2-1b4093edab50" providerId="ADAL" clId="{B5CC1E7F-97AE-4149-AF2B-E8CD3F5D989E}" dt="2024-11-04T10:35:43.263" v="687" actId="255"/>
        <pc:sldMkLst>
          <pc:docMk/>
          <pc:sldMk cId="654937000" sldId="262"/>
        </pc:sldMkLst>
        <pc:spChg chg="mod">
          <ac:chgData name="Annette Andresen" userId="fbfb720f-d6f2-45c4-ada2-1b4093edab50" providerId="ADAL" clId="{B5CC1E7F-97AE-4149-AF2B-E8CD3F5D989E}" dt="2024-11-04T10:35:43.263" v="687" actId="255"/>
          <ac:spMkLst>
            <pc:docMk/>
            <pc:sldMk cId="654937000" sldId="262"/>
            <ac:spMk id="2" creationId="{9B83B757-E8B8-1ACE-82B7-737C73F22E8E}"/>
          </ac:spMkLst>
        </pc:spChg>
      </pc:sldChg>
      <pc:sldChg chg="modSp mod">
        <pc:chgData name="Annette Andresen" userId="fbfb720f-d6f2-45c4-ada2-1b4093edab50" providerId="ADAL" clId="{B5CC1E7F-97AE-4149-AF2B-E8CD3F5D989E}" dt="2024-11-04T10:21:21.275" v="675" actId="255"/>
        <pc:sldMkLst>
          <pc:docMk/>
          <pc:sldMk cId="1474154833" sldId="263"/>
        </pc:sldMkLst>
        <pc:spChg chg="mod">
          <ac:chgData name="Annette Andresen" userId="fbfb720f-d6f2-45c4-ada2-1b4093edab50" providerId="ADAL" clId="{B5CC1E7F-97AE-4149-AF2B-E8CD3F5D989E}" dt="2024-11-04T10:21:21.275" v="675" actId="255"/>
          <ac:spMkLst>
            <pc:docMk/>
            <pc:sldMk cId="1474154833" sldId="263"/>
            <ac:spMk id="5" creationId="{CE802BB1-F9C9-58D4-DB58-C74050B34B94}"/>
          </ac:spMkLst>
        </pc:spChg>
      </pc:sldChg>
      <pc:sldChg chg="modSp mod">
        <pc:chgData name="Annette Andresen" userId="fbfb720f-d6f2-45c4-ada2-1b4093edab50" providerId="ADAL" clId="{B5CC1E7F-97AE-4149-AF2B-E8CD3F5D989E}" dt="2024-11-04T10:21:31.265" v="677" actId="790"/>
        <pc:sldMkLst>
          <pc:docMk/>
          <pc:sldMk cId="526117444" sldId="264"/>
        </pc:sldMkLst>
        <pc:spChg chg="mod">
          <ac:chgData name="Annette Andresen" userId="fbfb720f-d6f2-45c4-ada2-1b4093edab50" providerId="ADAL" clId="{B5CC1E7F-97AE-4149-AF2B-E8CD3F5D989E}" dt="2024-11-04T10:21:31.265" v="677" actId="790"/>
          <ac:spMkLst>
            <pc:docMk/>
            <pc:sldMk cId="526117444" sldId="264"/>
            <ac:spMk id="3" creationId="{A169A0D3-5164-2EEF-F98C-D89EFEEA6E4E}"/>
          </ac:spMkLst>
        </pc:spChg>
      </pc:sldChg>
      <pc:sldChg chg="modSp mod">
        <pc:chgData name="Annette Andresen" userId="fbfb720f-d6f2-45c4-ada2-1b4093edab50" providerId="ADAL" clId="{B5CC1E7F-97AE-4149-AF2B-E8CD3F5D989E}" dt="2024-11-04T10:35:53.275" v="689" actId="255"/>
        <pc:sldMkLst>
          <pc:docMk/>
          <pc:sldMk cId="582151505" sldId="269"/>
        </pc:sldMkLst>
        <pc:spChg chg="mod">
          <ac:chgData name="Annette Andresen" userId="fbfb720f-d6f2-45c4-ada2-1b4093edab50" providerId="ADAL" clId="{B5CC1E7F-97AE-4149-AF2B-E8CD3F5D989E}" dt="2024-11-04T10:35:53.275" v="689" actId="255"/>
          <ac:spMkLst>
            <pc:docMk/>
            <pc:sldMk cId="582151505" sldId="269"/>
            <ac:spMk id="2" creationId="{07C4C79F-8EF0-FA2D-7027-E46876B34339}"/>
          </ac:spMkLst>
        </pc:spChg>
      </pc:sldChg>
      <pc:sldChg chg="addSp modSp mod modNotesTx">
        <pc:chgData name="Annette Andresen" userId="fbfb720f-d6f2-45c4-ada2-1b4093edab50" providerId="ADAL" clId="{B5CC1E7F-97AE-4149-AF2B-E8CD3F5D989E}" dt="2024-10-25T07:38:11.890" v="618"/>
        <pc:sldMkLst>
          <pc:docMk/>
          <pc:sldMk cId="918641743" sldId="271"/>
        </pc:sldMkLst>
        <pc:spChg chg="mod">
          <ac:chgData name="Annette Andresen" userId="fbfb720f-d6f2-45c4-ada2-1b4093edab50" providerId="ADAL" clId="{B5CC1E7F-97AE-4149-AF2B-E8CD3F5D989E}" dt="2024-10-25T07:30:17.922" v="610" actId="1076"/>
          <ac:spMkLst>
            <pc:docMk/>
            <pc:sldMk cId="918641743" sldId="271"/>
            <ac:spMk id="2" creationId="{698DF20C-0A4A-7232-8B77-899A53D99512}"/>
          </ac:spMkLst>
        </pc:spChg>
        <pc:spChg chg="mod">
          <ac:chgData name="Annette Andresen" userId="fbfb720f-d6f2-45c4-ada2-1b4093edab50" providerId="ADAL" clId="{B5CC1E7F-97AE-4149-AF2B-E8CD3F5D989E}" dt="2024-10-25T07:28:41.107" v="601" actId="20577"/>
          <ac:spMkLst>
            <pc:docMk/>
            <pc:sldMk cId="918641743" sldId="271"/>
            <ac:spMk id="7" creationId="{964EEC33-ADC3-61EA-8730-2AE95FFFF13E}"/>
          </ac:spMkLst>
        </pc:spChg>
        <pc:picChg chg="add mod">
          <ac:chgData name="Annette Andresen" userId="fbfb720f-d6f2-45c4-ada2-1b4093edab50" providerId="ADAL" clId="{B5CC1E7F-97AE-4149-AF2B-E8CD3F5D989E}" dt="2024-10-25T07:28:18.734" v="596" actId="14100"/>
          <ac:picMkLst>
            <pc:docMk/>
            <pc:sldMk cId="918641743" sldId="271"/>
            <ac:picMk id="4" creationId="{2655F447-F465-E493-6585-AECBEE5FA7FB}"/>
          </ac:picMkLst>
        </pc:picChg>
      </pc:sldChg>
      <pc:sldChg chg="modSp mod modNotesTx">
        <pc:chgData name="Annette Andresen" userId="fbfb720f-d6f2-45c4-ada2-1b4093edab50" providerId="ADAL" clId="{B5CC1E7F-97AE-4149-AF2B-E8CD3F5D989E}" dt="2024-11-04T10:36:35.282" v="691" actId="6549"/>
        <pc:sldMkLst>
          <pc:docMk/>
          <pc:sldMk cId="149010025" sldId="272"/>
        </pc:sldMkLst>
        <pc:spChg chg="mod">
          <ac:chgData name="Annette Andresen" userId="fbfb720f-d6f2-45c4-ada2-1b4093edab50" providerId="ADAL" clId="{B5CC1E7F-97AE-4149-AF2B-E8CD3F5D989E}" dt="2024-10-21T10:44:08.494" v="48" actId="255"/>
          <ac:spMkLst>
            <pc:docMk/>
            <pc:sldMk cId="149010025" sldId="272"/>
            <ac:spMk id="5" creationId="{FDFA4D25-254D-0FE7-CC09-5A8A6896F351}"/>
          </ac:spMkLst>
        </pc:spChg>
      </pc:sldChg>
      <pc:sldChg chg="modSp mod">
        <pc:chgData name="Annette Andresen" userId="fbfb720f-d6f2-45c4-ada2-1b4093edab50" providerId="ADAL" clId="{B5CC1E7F-97AE-4149-AF2B-E8CD3F5D989E}" dt="2024-11-04T10:41:27.143" v="707" actId="255"/>
        <pc:sldMkLst>
          <pc:docMk/>
          <pc:sldMk cId="543551989" sldId="276"/>
        </pc:sldMkLst>
        <pc:spChg chg="mod">
          <ac:chgData name="Annette Andresen" userId="fbfb720f-d6f2-45c4-ada2-1b4093edab50" providerId="ADAL" clId="{B5CC1E7F-97AE-4149-AF2B-E8CD3F5D989E}" dt="2024-11-04T10:41:27.143" v="707" actId="255"/>
          <ac:spMkLst>
            <pc:docMk/>
            <pc:sldMk cId="543551989" sldId="276"/>
            <ac:spMk id="2" creationId="{BFAE2B55-378B-C378-F6E0-1540B5A4E55A}"/>
          </ac:spMkLst>
        </pc:spChg>
      </pc:sldChg>
      <pc:sldChg chg="modSp mod">
        <pc:chgData name="Annette Andresen" userId="fbfb720f-d6f2-45c4-ada2-1b4093edab50" providerId="ADAL" clId="{B5CC1E7F-97AE-4149-AF2B-E8CD3F5D989E}" dt="2024-11-04T10:21:43.246" v="680" actId="27636"/>
        <pc:sldMkLst>
          <pc:docMk/>
          <pc:sldMk cId="246191720" sldId="281"/>
        </pc:sldMkLst>
        <pc:spChg chg="mod">
          <ac:chgData name="Annette Andresen" userId="fbfb720f-d6f2-45c4-ada2-1b4093edab50" providerId="ADAL" clId="{B5CC1E7F-97AE-4149-AF2B-E8CD3F5D989E}" dt="2024-11-04T10:21:37.946" v="678" actId="255"/>
          <ac:spMkLst>
            <pc:docMk/>
            <pc:sldMk cId="246191720" sldId="281"/>
            <ac:spMk id="2" creationId="{D42ABC9C-096B-ED94-9E4E-5F2A4B8F8A92}"/>
          </ac:spMkLst>
        </pc:spChg>
        <pc:spChg chg="mod">
          <ac:chgData name="Annette Andresen" userId="fbfb720f-d6f2-45c4-ada2-1b4093edab50" providerId="ADAL" clId="{B5CC1E7F-97AE-4149-AF2B-E8CD3F5D989E}" dt="2024-11-04T10:21:43.246" v="680" actId="27636"/>
          <ac:spMkLst>
            <pc:docMk/>
            <pc:sldMk cId="246191720" sldId="281"/>
            <ac:spMk id="3" creationId="{AF37BBE6-F0FF-62A3-2B20-A4F8C790AB31}"/>
          </ac:spMkLst>
        </pc:spChg>
      </pc:sldChg>
      <pc:sldChg chg="modSp mod">
        <pc:chgData name="Annette Andresen" userId="fbfb720f-d6f2-45c4-ada2-1b4093edab50" providerId="ADAL" clId="{B5CC1E7F-97AE-4149-AF2B-E8CD3F5D989E}" dt="2024-11-04T10:35:49.428" v="688" actId="255"/>
        <pc:sldMkLst>
          <pc:docMk/>
          <pc:sldMk cId="2269832773" sldId="294"/>
        </pc:sldMkLst>
        <pc:spChg chg="mod">
          <ac:chgData name="Annette Andresen" userId="fbfb720f-d6f2-45c4-ada2-1b4093edab50" providerId="ADAL" clId="{B5CC1E7F-97AE-4149-AF2B-E8CD3F5D989E}" dt="2024-11-04T10:35:49.428" v="688" actId="255"/>
          <ac:spMkLst>
            <pc:docMk/>
            <pc:sldMk cId="2269832773" sldId="294"/>
            <ac:spMk id="2" creationId="{9B83B757-E8B8-1ACE-82B7-737C73F22E8E}"/>
          </ac:spMkLst>
        </pc:spChg>
      </pc:sldChg>
      <pc:sldChg chg="modSp mod">
        <pc:chgData name="Annette Andresen" userId="fbfb720f-d6f2-45c4-ada2-1b4093edab50" providerId="ADAL" clId="{B5CC1E7F-97AE-4149-AF2B-E8CD3F5D989E}" dt="2024-11-04T10:35:38.152" v="686" actId="255"/>
        <pc:sldMkLst>
          <pc:docMk/>
          <pc:sldMk cId="853183168" sldId="303"/>
        </pc:sldMkLst>
        <pc:spChg chg="mod">
          <ac:chgData name="Annette Andresen" userId="fbfb720f-d6f2-45c4-ada2-1b4093edab50" providerId="ADAL" clId="{B5CC1E7F-97AE-4149-AF2B-E8CD3F5D989E}" dt="2024-11-04T10:35:38.152" v="686" actId="255"/>
          <ac:spMkLst>
            <pc:docMk/>
            <pc:sldMk cId="853183168" sldId="303"/>
            <ac:spMk id="5" creationId="{CE802BB1-F9C9-58D4-DB58-C74050B34B94}"/>
          </ac:spMkLst>
        </pc:spChg>
      </pc:sldChg>
      <pc:sldChg chg="modSp mod">
        <pc:chgData name="Annette Andresen" userId="fbfb720f-d6f2-45c4-ada2-1b4093edab50" providerId="ADAL" clId="{B5CC1E7F-97AE-4149-AF2B-E8CD3F5D989E}" dt="2024-11-04T10:36:07.019" v="690" actId="255"/>
        <pc:sldMkLst>
          <pc:docMk/>
          <pc:sldMk cId="2704841089" sldId="678"/>
        </pc:sldMkLst>
        <pc:spChg chg="mod">
          <ac:chgData name="Annette Andresen" userId="fbfb720f-d6f2-45c4-ada2-1b4093edab50" providerId="ADAL" clId="{B5CC1E7F-97AE-4149-AF2B-E8CD3F5D989E}" dt="2024-11-04T10:36:07.019" v="690" actId="255"/>
          <ac:spMkLst>
            <pc:docMk/>
            <pc:sldMk cId="2704841089" sldId="678"/>
            <ac:spMk id="2" creationId="{ACB75CB9-D2CF-5C3F-0BC0-4666F9403453}"/>
          </ac:spMkLst>
        </pc:spChg>
      </pc:sldChg>
      <pc:sldChg chg="modSp mod">
        <pc:chgData name="Annette Andresen" userId="fbfb720f-d6f2-45c4-ada2-1b4093edab50" providerId="ADAL" clId="{B5CC1E7F-97AE-4149-AF2B-E8CD3F5D989E}" dt="2024-11-04T10:21:54.628" v="685" actId="27636"/>
        <pc:sldMkLst>
          <pc:docMk/>
          <pc:sldMk cId="1091845197" sldId="694"/>
        </pc:sldMkLst>
        <pc:spChg chg="mod">
          <ac:chgData name="Annette Andresen" userId="fbfb720f-d6f2-45c4-ada2-1b4093edab50" providerId="ADAL" clId="{B5CC1E7F-97AE-4149-AF2B-E8CD3F5D989E}" dt="2024-11-04T10:21:47.893" v="681" actId="255"/>
          <ac:spMkLst>
            <pc:docMk/>
            <pc:sldMk cId="1091845197" sldId="694"/>
            <ac:spMk id="2" creationId="{D42ABC9C-096B-ED94-9E4E-5F2A4B8F8A92}"/>
          </ac:spMkLst>
        </pc:spChg>
        <pc:spChg chg="mod">
          <ac:chgData name="Annette Andresen" userId="fbfb720f-d6f2-45c4-ada2-1b4093edab50" providerId="ADAL" clId="{B5CC1E7F-97AE-4149-AF2B-E8CD3F5D989E}" dt="2024-11-04T10:21:54.628" v="685" actId="27636"/>
          <ac:spMkLst>
            <pc:docMk/>
            <pc:sldMk cId="1091845197" sldId="694"/>
            <ac:spMk id="3" creationId="{AF37BBE6-F0FF-62A3-2B20-A4F8C790AB31}"/>
          </ac:spMkLst>
        </pc:spChg>
      </pc:sldChg>
      <pc:sldChg chg="modSp mod">
        <pc:chgData name="Annette Andresen" userId="fbfb720f-d6f2-45c4-ada2-1b4093edab50" providerId="ADAL" clId="{B5CC1E7F-97AE-4149-AF2B-E8CD3F5D989E}" dt="2024-11-04T10:36:48.714" v="693" actId="255"/>
        <pc:sldMkLst>
          <pc:docMk/>
          <pc:sldMk cId="3576507299" sldId="695"/>
        </pc:sldMkLst>
        <pc:spChg chg="mod">
          <ac:chgData name="Annette Andresen" userId="fbfb720f-d6f2-45c4-ada2-1b4093edab50" providerId="ADAL" clId="{B5CC1E7F-97AE-4149-AF2B-E8CD3F5D989E}" dt="2024-11-04T10:36:48.714" v="693" actId="255"/>
          <ac:spMkLst>
            <pc:docMk/>
            <pc:sldMk cId="3576507299" sldId="695"/>
            <ac:spMk id="2" creationId="{07C4C79F-8EF0-FA2D-7027-E46876B34339}"/>
          </ac:spMkLst>
        </pc:spChg>
      </pc:sldChg>
      <pc:sldChg chg="addSp modSp mod modNotesTx">
        <pc:chgData name="Annette Andresen" userId="fbfb720f-d6f2-45c4-ada2-1b4093edab50" providerId="ADAL" clId="{B5CC1E7F-97AE-4149-AF2B-E8CD3F5D989E}" dt="2024-10-25T07:43:23.317" v="633"/>
        <pc:sldMkLst>
          <pc:docMk/>
          <pc:sldMk cId="778168699" sldId="697"/>
        </pc:sldMkLst>
        <pc:spChg chg="add mod">
          <ac:chgData name="Annette Andresen" userId="fbfb720f-d6f2-45c4-ada2-1b4093edab50" providerId="ADAL" clId="{B5CC1E7F-97AE-4149-AF2B-E8CD3F5D989E}" dt="2024-10-25T07:42:57.534" v="626" actId="6549"/>
          <ac:spMkLst>
            <pc:docMk/>
            <pc:sldMk cId="778168699" sldId="697"/>
            <ac:spMk id="4" creationId="{EBEE8636-7210-8574-C19A-5461B07BC744}"/>
          </ac:spMkLst>
        </pc:spChg>
        <pc:picChg chg="add mod">
          <ac:chgData name="Annette Andresen" userId="fbfb720f-d6f2-45c4-ada2-1b4093edab50" providerId="ADAL" clId="{B5CC1E7F-97AE-4149-AF2B-E8CD3F5D989E}" dt="2024-10-25T07:41:44.678" v="621" actId="1076"/>
          <ac:picMkLst>
            <pc:docMk/>
            <pc:sldMk cId="778168699" sldId="697"/>
            <ac:picMk id="3" creationId="{1490ACC9-C739-0199-A721-E788D83A9F57}"/>
          </ac:picMkLst>
        </pc:picChg>
      </pc:sldChg>
      <pc:sldChg chg="modSp mod modNotesTx">
        <pc:chgData name="Annette Andresen" userId="fbfb720f-d6f2-45c4-ada2-1b4093edab50" providerId="ADAL" clId="{B5CC1E7F-97AE-4149-AF2B-E8CD3F5D989E}" dt="2024-11-04T10:36:54.338" v="694" actId="255"/>
        <pc:sldMkLst>
          <pc:docMk/>
          <pc:sldMk cId="3293932144" sldId="699"/>
        </pc:sldMkLst>
        <pc:spChg chg="mod">
          <ac:chgData name="Annette Andresen" userId="fbfb720f-d6f2-45c4-ada2-1b4093edab50" providerId="ADAL" clId="{B5CC1E7F-97AE-4149-AF2B-E8CD3F5D989E}" dt="2024-11-04T10:36:54.338" v="694" actId="255"/>
          <ac:spMkLst>
            <pc:docMk/>
            <pc:sldMk cId="3293932144" sldId="699"/>
            <ac:spMk id="2" creationId="{5DA3E677-1A58-F477-4E8A-2E88E5F96CD2}"/>
          </ac:spMkLst>
        </pc:spChg>
        <pc:spChg chg="mod">
          <ac:chgData name="Annette Andresen" userId="fbfb720f-d6f2-45c4-ada2-1b4093edab50" providerId="ADAL" clId="{B5CC1E7F-97AE-4149-AF2B-E8CD3F5D989E}" dt="2024-10-21T11:52:30.334" v="131" actId="20577"/>
          <ac:spMkLst>
            <pc:docMk/>
            <pc:sldMk cId="3293932144" sldId="699"/>
            <ac:spMk id="3" creationId="{8B6DB2DE-D2E9-E66A-E06E-5BA459049ABA}"/>
          </ac:spMkLst>
        </pc:spChg>
      </pc:sldChg>
      <pc:sldChg chg="modSp mod modNotesTx">
        <pc:chgData name="Annette Andresen" userId="fbfb720f-d6f2-45c4-ada2-1b4093edab50" providerId="ADAL" clId="{B5CC1E7F-97AE-4149-AF2B-E8CD3F5D989E}" dt="2024-11-04T10:37:01.336" v="695" actId="255"/>
        <pc:sldMkLst>
          <pc:docMk/>
          <pc:sldMk cId="3525963700" sldId="700"/>
        </pc:sldMkLst>
        <pc:spChg chg="mod">
          <ac:chgData name="Annette Andresen" userId="fbfb720f-d6f2-45c4-ada2-1b4093edab50" providerId="ADAL" clId="{B5CC1E7F-97AE-4149-AF2B-E8CD3F5D989E}" dt="2024-11-04T10:37:01.336" v="695" actId="255"/>
          <ac:spMkLst>
            <pc:docMk/>
            <pc:sldMk cId="3525963700" sldId="700"/>
            <ac:spMk id="2" creationId="{84582E7B-1C78-3C1E-4781-64F3D11481E3}"/>
          </ac:spMkLst>
        </pc:spChg>
      </pc:sldChg>
      <pc:sldChg chg="modSp mod modNotesTx">
        <pc:chgData name="Annette Andresen" userId="fbfb720f-d6f2-45c4-ada2-1b4093edab50" providerId="ADAL" clId="{B5CC1E7F-97AE-4149-AF2B-E8CD3F5D989E}" dt="2024-11-04T10:37:08.603" v="696" actId="255"/>
        <pc:sldMkLst>
          <pc:docMk/>
          <pc:sldMk cId="2636451225" sldId="701"/>
        </pc:sldMkLst>
        <pc:spChg chg="mod">
          <ac:chgData name="Annette Andresen" userId="fbfb720f-d6f2-45c4-ada2-1b4093edab50" providerId="ADAL" clId="{B5CC1E7F-97AE-4149-AF2B-E8CD3F5D989E}" dt="2024-11-04T10:37:08.603" v="696" actId="255"/>
          <ac:spMkLst>
            <pc:docMk/>
            <pc:sldMk cId="2636451225" sldId="701"/>
            <ac:spMk id="2" creationId="{4DB92350-CC17-8F26-16DA-41BD648FAE4B}"/>
          </ac:spMkLst>
        </pc:spChg>
        <pc:spChg chg="mod">
          <ac:chgData name="Annette Andresen" userId="fbfb720f-d6f2-45c4-ada2-1b4093edab50" providerId="ADAL" clId="{B5CC1E7F-97AE-4149-AF2B-E8CD3F5D989E}" dt="2024-10-21T11:52:58.662" v="137" actId="20577"/>
          <ac:spMkLst>
            <pc:docMk/>
            <pc:sldMk cId="2636451225" sldId="701"/>
            <ac:spMk id="3" creationId="{DA3A4E32-66DD-A338-2B94-BA2C83D3101D}"/>
          </ac:spMkLst>
        </pc:spChg>
      </pc:sldChg>
      <pc:sldChg chg="modSp mod modNotesTx">
        <pc:chgData name="Annette Andresen" userId="fbfb720f-d6f2-45c4-ada2-1b4093edab50" providerId="ADAL" clId="{B5CC1E7F-97AE-4149-AF2B-E8CD3F5D989E}" dt="2024-11-04T10:37:16.794" v="698" actId="255"/>
        <pc:sldMkLst>
          <pc:docMk/>
          <pc:sldMk cId="424586533" sldId="703"/>
        </pc:sldMkLst>
        <pc:spChg chg="mod">
          <ac:chgData name="Annette Andresen" userId="fbfb720f-d6f2-45c4-ada2-1b4093edab50" providerId="ADAL" clId="{B5CC1E7F-97AE-4149-AF2B-E8CD3F5D989E}" dt="2024-11-04T10:37:16.794" v="698" actId="255"/>
          <ac:spMkLst>
            <pc:docMk/>
            <pc:sldMk cId="424586533" sldId="703"/>
            <ac:spMk id="2" creationId="{1085BC62-EE59-CBB8-BEFA-BC109096C1E9}"/>
          </ac:spMkLst>
        </pc:spChg>
        <pc:spChg chg="mod">
          <ac:chgData name="Annette Andresen" userId="fbfb720f-d6f2-45c4-ada2-1b4093edab50" providerId="ADAL" clId="{B5CC1E7F-97AE-4149-AF2B-E8CD3F5D989E}" dt="2024-10-21T11:55:29.599" v="198" actId="20577"/>
          <ac:spMkLst>
            <pc:docMk/>
            <pc:sldMk cId="424586533" sldId="703"/>
            <ac:spMk id="3" creationId="{BB950DFD-49C4-FE7E-8CF5-AF3393F10CDA}"/>
          </ac:spMkLst>
        </pc:spChg>
      </pc:sldChg>
      <pc:sldChg chg="modSp mod modNotesTx">
        <pc:chgData name="Annette Andresen" userId="fbfb720f-d6f2-45c4-ada2-1b4093edab50" providerId="ADAL" clId="{B5CC1E7F-97AE-4149-AF2B-E8CD3F5D989E}" dt="2024-11-04T10:37:29.444" v="700" actId="255"/>
        <pc:sldMkLst>
          <pc:docMk/>
          <pc:sldMk cId="3262951307" sldId="704"/>
        </pc:sldMkLst>
        <pc:spChg chg="mod">
          <ac:chgData name="Annette Andresen" userId="fbfb720f-d6f2-45c4-ada2-1b4093edab50" providerId="ADAL" clId="{B5CC1E7F-97AE-4149-AF2B-E8CD3F5D989E}" dt="2024-11-04T10:37:29.444" v="700" actId="255"/>
          <ac:spMkLst>
            <pc:docMk/>
            <pc:sldMk cId="3262951307" sldId="704"/>
            <ac:spMk id="2" creationId="{F0A7C0CF-0DF2-CF2A-8A9C-7C27D63B0D7A}"/>
          </ac:spMkLst>
        </pc:spChg>
        <pc:spChg chg="mod">
          <ac:chgData name="Annette Andresen" userId="fbfb720f-d6f2-45c4-ada2-1b4093edab50" providerId="ADAL" clId="{B5CC1E7F-97AE-4149-AF2B-E8CD3F5D989E}" dt="2024-10-21T11:56:22.781" v="236" actId="20577"/>
          <ac:spMkLst>
            <pc:docMk/>
            <pc:sldMk cId="3262951307" sldId="704"/>
            <ac:spMk id="3" creationId="{31DC82A0-8E57-E9B8-8DEF-C96A544E5172}"/>
          </ac:spMkLst>
        </pc:spChg>
      </pc:sldChg>
      <pc:sldChg chg="modSp mod modNotesTx">
        <pc:chgData name="Annette Andresen" userId="fbfb720f-d6f2-45c4-ada2-1b4093edab50" providerId="ADAL" clId="{B5CC1E7F-97AE-4149-AF2B-E8CD3F5D989E}" dt="2024-11-04T10:37:34.614" v="701" actId="255"/>
        <pc:sldMkLst>
          <pc:docMk/>
          <pc:sldMk cId="2602033971" sldId="705"/>
        </pc:sldMkLst>
        <pc:spChg chg="mod">
          <ac:chgData name="Annette Andresen" userId="fbfb720f-d6f2-45c4-ada2-1b4093edab50" providerId="ADAL" clId="{B5CC1E7F-97AE-4149-AF2B-E8CD3F5D989E}" dt="2024-11-04T10:37:34.614" v="701" actId="255"/>
          <ac:spMkLst>
            <pc:docMk/>
            <pc:sldMk cId="2602033971" sldId="705"/>
            <ac:spMk id="2" creationId="{EB6A6F5A-8CA8-1E63-B79B-D6FFE978A54F}"/>
          </ac:spMkLst>
        </pc:spChg>
      </pc:sldChg>
      <pc:sldChg chg="modSp mod modNotesTx">
        <pc:chgData name="Annette Andresen" userId="fbfb720f-d6f2-45c4-ada2-1b4093edab50" providerId="ADAL" clId="{B5CC1E7F-97AE-4149-AF2B-E8CD3F5D989E}" dt="2024-11-04T10:41:00.233" v="704" actId="255"/>
        <pc:sldMkLst>
          <pc:docMk/>
          <pc:sldMk cId="1096915662" sldId="706"/>
        </pc:sldMkLst>
        <pc:spChg chg="mod">
          <ac:chgData name="Annette Andresen" userId="fbfb720f-d6f2-45c4-ada2-1b4093edab50" providerId="ADAL" clId="{B5CC1E7F-97AE-4149-AF2B-E8CD3F5D989E}" dt="2024-11-04T10:41:00.233" v="704" actId="255"/>
          <ac:spMkLst>
            <pc:docMk/>
            <pc:sldMk cId="1096915662" sldId="706"/>
            <ac:spMk id="2" creationId="{B6453444-56FE-1E27-7D5D-1CD81B3B3D13}"/>
          </ac:spMkLst>
        </pc:spChg>
        <pc:spChg chg="mod">
          <ac:chgData name="Annette Andresen" userId="fbfb720f-d6f2-45c4-ada2-1b4093edab50" providerId="ADAL" clId="{B5CC1E7F-97AE-4149-AF2B-E8CD3F5D989E}" dt="2024-10-21T12:00:49.749" v="329" actId="20577"/>
          <ac:spMkLst>
            <pc:docMk/>
            <pc:sldMk cId="1096915662" sldId="706"/>
            <ac:spMk id="3" creationId="{B8A4288C-9846-BD31-C8D1-0E988F6D6EF6}"/>
          </ac:spMkLst>
        </pc:spChg>
      </pc:sldChg>
      <pc:sldChg chg="modSp mod modNotesTx">
        <pc:chgData name="Annette Andresen" userId="fbfb720f-d6f2-45c4-ada2-1b4093edab50" providerId="ADAL" clId="{B5CC1E7F-97AE-4149-AF2B-E8CD3F5D989E}" dt="2024-11-04T10:37:41.139" v="702" actId="255"/>
        <pc:sldMkLst>
          <pc:docMk/>
          <pc:sldMk cId="886904650" sldId="707"/>
        </pc:sldMkLst>
        <pc:spChg chg="mod">
          <ac:chgData name="Annette Andresen" userId="fbfb720f-d6f2-45c4-ada2-1b4093edab50" providerId="ADAL" clId="{B5CC1E7F-97AE-4149-AF2B-E8CD3F5D989E}" dt="2024-11-04T10:37:41.139" v="702" actId="255"/>
          <ac:spMkLst>
            <pc:docMk/>
            <pc:sldMk cId="886904650" sldId="707"/>
            <ac:spMk id="2" creationId="{52A44331-AF08-D2D9-DCC7-AFAB44A38112}"/>
          </ac:spMkLst>
        </pc:spChg>
        <pc:spChg chg="mod">
          <ac:chgData name="Annette Andresen" userId="fbfb720f-d6f2-45c4-ada2-1b4093edab50" providerId="ADAL" clId="{B5CC1E7F-97AE-4149-AF2B-E8CD3F5D989E}" dt="2024-10-21T11:58:36.250" v="292" actId="20577"/>
          <ac:spMkLst>
            <pc:docMk/>
            <pc:sldMk cId="886904650" sldId="707"/>
            <ac:spMk id="3" creationId="{FBF00E0B-737B-CDF3-1A6C-9E61F9877783}"/>
          </ac:spMkLst>
        </pc:spChg>
      </pc:sldChg>
      <pc:sldChg chg="modSp mod modNotesTx">
        <pc:chgData name="Annette Andresen" userId="fbfb720f-d6f2-45c4-ada2-1b4093edab50" providerId="ADAL" clId="{B5CC1E7F-97AE-4149-AF2B-E8CD3F5D989E}" dt="2024-11-04T10:37:45.443" v="703" actId="255"/>
        <pc:sldMkLst>
          <pc:docMk/>
          <pc:sldMk cId="2294358024" sldId="708"/>
        </pc:sldMkLst>
        <pc:spChg chg="mod">
          <ac:chgData name="Annette Andresen" userId="fbfb720f-d6f2-45c4-ada2-1b4093edab50" providerId="ADAL" clId="{B5CC1E7F-97AE-4149-AF2B-E8CD3F5D989E}" dt="2024-11-04T10:37:45.443" v="703" actId="255"/>
          <ac:spMkLst>
            <pc:docMk/>
            <pc:sldMk cId="2294358024" sldId="708"/>
            <ac:spMk id="2" creationId="{47D880B1-221D-8D2E-AB9A-71C659BC07C9}"/>
          </ac:spMkLst>
        </pc:spChg>
      </pc:sldChg>
      <pc:sldChg chg="modSp mod">
        <pc:chgData name="Annette Andresen" userId="fbfb720f-d6f2-45c4-ada2-1b4093edab50" providerId="ADAL" clId="{B5CC1E7F-97AE-4149-AF2B-E8CD3F5D989E}" dt="2024-11-04T10:41:15.015" v="705" actId="255"/>
        <pc:sldMkLst>
          <pc:docMk/>
          <pc:sldMk cId="2170561731" sldId="709"/>
        </pc:sldMkLst>
        <pc:spChg chg="mod">
          <ac:chgData name="Annette Andresen" userId="fbfb720f-d6f2-45c4-ada2-1b4093edab50" providerId="ADAL" clId="{B5CC1E7F-97AE-4149-AF2B-E8CD3F5D989E}" dt="2024-11-04T10:41:15.015" v="705" actId="255"/>
          <ac:spMkLst>
            <pc:docMk/>
            <pc:sldMk cId="2170561731" sldId="709"/>
            <ac:spMk id="2" creationId="{2E9D8120-B722-6BC7-3A60-8C4F394C5A43}"/>
          </ac:spMkLst>
        </pc:spChg>
      </pc:sldChg>
      <pc:sldChg chg="modSp mod">
        <pc:chgData name="Annette Andresen" userId="fbfb720f-d6f2-45c4-ada2-1b4093edab50" providerId="ADAL" clId="{B5CC1E7F-97AE-4149-AF2B-E8CD3F5D989E}" dt="2024-11-04T10:41:22.598" v="706" actId="255"/>
        <pc:sldMkLst>
          <pc:docMk/>
          <pc:sldMk cId="655424281" sldId="710"/>
        </pc:sldMkLst>
        <pc:spChg chg="mod">
          <ac:chgData name="Annette Andresen" userId="fbfb720f-d6f2-45c4-ada2-1b4093edab50" providerId="ADAL" clId="{B5CC1E7F-97AE-4149-AF2B-E8CD3F5D989E}" dt="2024-11-04T10:41:22.598" v="706" actId="255"/>
          <ac:spMkLst>
            <pc:docMk/>
            <pc:sldMk cId="655424281" sldId="710"/>
            <ac:spMk id="2" creationId="{AE2F24F1-8824-1A65-9E53-381B9FD2888C}"/>
          </ac:spMkLst>
        </pc:spChg>
      </pc:sldChg>
      <pc:sldChg chg="modSp mod modNotesTx">
        <pc:chgData name="Annette Andresen" userId="fbfb720f-d6f2-45c4-ada2-1b4093edab50" providerId="ADAL" clId="{B5CC1E7F-97AE-4149-AF2B-E8CD3F5D989E}" dt="2024-11-04T10:37:13.103" v="697" actId="255"/>
        <pc:sldMkLst>
          <pc:docMk/>
          <pc:sldMk cId="2134534688" sldId="711"/>
        </pc:sldMkLst>
        <pc:spChg chg="mod">
          <ac:chgData name="Annette Andresen" userId="fbfb720f-d6f2-45c4-ada2-1b4093edab50" providerId="ADAL" clId="{B5CC1E7F-97AE-4149-AF2B-E8CD3F5D989E}" dt="2024-11-04T10:37:13.103" v="697" actId="255"/>
          <ac:spMkLst>
            <pc:docMk/>
            <pc:sldMk cId="2134534688" sldId="711"/>
            <ac:spMk id="2" creationId="{8F9AFECC-E3D1-CA67-F216-62A0E8165C85}"/>
          </ac:spMkLst>
        </pc:spChg>
      </pc:sldChg>
      <pc:sldChg chg="del">
        <pc:chgData name="Annette Andresen" userId="fbfb720f-d6f2-45c4-ada2-1b4093edab50" providerId="ADAL" clId="{B5CC1E7F-97AE-4149-AF2B-E8CD3F5D989E}" dt="2024-10-21T11:49:15.072" v="77" actId="47"/>
        <pc:sldMkLst>
          <pc:docMk/>
          <pc:sldMk cId="1712924224" sldId="712"/>
        </pc:sldMkLst>
      </pc:sldChg>
      <pc:sldChg chg="modSp mod">
        <pc:chgData name="Annette Andresen" userId="fbfb720f-d6f2-45c4-ada2-1b4093edab50" providerId="ADAL" clId="{B5CC1E7F-97AE-4149-AF2B-E8CD3F5D989E}" dt="2024-11-04T10:37:21.701" v="699" actId="255"/>
        <pc:sldMkLst>
          <pc:docMk/>
          <pc:sldMk cId="486790703" sldId="713"/>
        </pc:sldMkLst>
        <pc:spChg chg="mod">
          <ac:chgData name="Annette Andresen" userId="fbfb720f-d6f2-45c4-ada2-1b4093edab50" providerId="ADAL" clId="{B5CC1E7F-97AE-4149-AF2B-E8CD3F5D989E}" dt="2024-11-04T10:37:21.701" v="699" actId="255"/>
          <ac:spMkLst>
            <pc:docMk/>
            <pc:sldMk cId="486790703" sldId="713"/>
            <ac:spMk id="2" creationId="{8F9AFECC-E3D1-CA67-F216-62A0E8165C85}"/>
          </ac:spMkLst>
        </pc:spChg>
      </pc:sldChg>
      <pc:sldChg chg="del">
        <pc:chgData name="Annette Andresen" userId="fbfb720f-d6f2-45c4-ada2-1b4093edab50" providerId="ADAL" clId="{B5CC1E7F-97AE-4149-AF2B-E8CD3F5D989E}" dt="2024-10-21T12:19:04.417" v="359" actId="47"/>
        <pc:sldMkLst>
          <pc:docMk/>
          <pc:sldMk cId="1148188818" sldId="714"/>
        </pc:sldMkLst>
      </pc:sldChg>
      <pc:sldChg chg="del">
        <pc:chgData name="Annette Andresen" userId="fbfb720f-d6f2-45c4-ada2-1b4093edab50" providerId="ADAL" clId="{B5CC1E7F-97AE-4149-AF2B-E8CD3F5D989E}" dt="2024-10-21T12:19:06.366" v="360" actId="47"/>
        <pc:sldMkLst>
          <pc:docMk/>
          <pc:sldMk cId="2654433720" sldId="715"/>
        </pc:sldMkLst>
      </pc:sldChg>
      <pc:sldChg chg="modSp add mod modNotesTx">
        <pc:chgData name="Annette Andresen" userId="fbfb720f-d6f2-45c4-ada2-1b4093edab50" providerId="ADAL" clId="{B5CC1E7F-97AE-4149-AF2B-E8CD3F5D989E}" dt="2024-11-04T10:36:39.405" v="692" actId="6549"/>
        <pc:sldMkLst>
          <pc:docMk/>
          <pc:sldMk cId="3347133229" sldId="716"/>
        </pc:sldMkLst>
        <pc:spChg chg="mod">
          <ac:chgData name="Annette Andresen" userId="fbfb720f-d6f2-45c4-ada2-1b4093edab50" providerId="ADAL" clId="{B5CC1E7F-97AE-4149-AF2B-E8CD3F5D989E}" dt="2024-10-21T12:31:52.490" v="590" actId="20577"/>
          <ac:spMkLst>
            <pc:docMk/>
            <pc:sldMk cId="3347133229" sldId="716"/>
            <ac:spMk id="5" creationId="{FDFA4D25-254D-0FE7-CC09-5A8A6896F3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04.11.2024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logs.microsoft.com/on-the-issues/2020/12/17/cyberattacks-cybersecurity-solarwinds-fireey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eguardian.com/technology/2017/dec/15/triton-hackers-malware-attack-safety-systems-energy-pla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Selv om det ikke var noen direkte bevis for manipulasjon av KI-systemene, viste angrepet risikoen ved å stole på skybaserte KI-løsninger levert av tredjeparter, spesielt når disse blir kompromittert gjennom leverandørkjeden.</a:t>
            </a:r>
          </a:p>
          <a:p>
            <a:endParaRPr lang="nb-NO" dirty="0"/>
          </a:p>
          <a:p>
            <a:r>
              <a:rPr lang="en-US">
                <a:hlinkClick r:id="rId3"/>
              </a:rPr>
              <a:t>A moment of reckoning: the need for a strong and global cybersecurity response - Microsoft On the Issues</a:t>
            </a: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363398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16</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17</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18</a:t>
            </a:fld>
            <a:endParaRPr lang="nb-NO"/>
          </a:p>
        </p:txBody>
      </p:sp>
    </p:spTree>
    <p:extLst>
      <p:ext uri="{BB962C8B-B14F-4D97-AF65-F5344CB8AC3E}">
        <p14:creationId xmlns:p14="http://schemas.microsoft.com/office/powerpoint/2010/main" val="196787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19</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Forventede elementer: Hacking kan føre til tap av operasjonell kontroll over kraftverk, økonomiske tap og omdømmeskader. Spesielt hvis </a:t>
            </a:r>
            <a:r>
              <a:rPr lang="nb-NO" dirty="0" err="1"/>
              <a:t>IoT</a:t>
            </a:r>
            <a:r>
              <a:rPr lang="nb-NO" dirty="0"/>
              <a:t>-sensorer blir kompromittert, kan feilaktige målinger forårsake driftsstans eller feil vedlikehold.</a:t>
            </a:r>
            <a:endParaRPr lang="nb-NO" b="0" dirty="0"/>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221714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21</a:t>
            </a:fld>
            <a:endParaRPr lang="nb-NO"/>
          </a:p>
        </p:txBody>
      </p:sp>
    </p:spTree>
    <p:extLst>
      <p:ext uri="{BB962C8B-B14F-4D97-AF65-F5344CB8AC3E}">
        <p14:creationId xmlns:p14="http://schemas.microsoft.com/office/powerpoint/2010/main" val="203863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Forventede elementer: Gjennomføring av grundige sikkerhetsvurderinger og revisjoner av leverandøren, inkludert gjennomgang av tidligere hendelser og leverandørens evne til å håndtere sikkerhetsbrudd.</a:t>
            </a:r>
          </a:p>
          <a:p>
            <a:endParaRPr lang="nb-NO" dirty="0"/>
          </a:p>
          <a:p>
            <a:r>
              <a:rPr lang="nb-NO" dirty="0"/>
              <a:t>Diskusjoner om hvorvidt hendelsen i utlandet svekker tilliten til leverandøren. Sammenligning av konteksten – helse kontra kraftsektoren – for å vurdere overførbarheten av risikoen.</a:t>
            </a:r>
          </a:p>
          <a:p>
            <a:br>
              <a:rPr lang="nb-NO" dirty="0"/>
            </a:b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22</a:t>
            </a:fld>
            <a:endParaRPr lang="nb-NO"/>
          </a:p>
        </p:txBody>
      </p:sp>
    </p:spTree>
    <p:extLst>
      <p:ext uri="{BB962C8B-B14F-4D97-AF65-F5344CB8AC3E}">
        <p14:creationId xmlns:p14="http://schemas.microsoft.com/office/powerpoint/2010/main" val="349643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br>
              <a:rPr lang="nb-NO" dirty="0"/>
            </a:b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23</a:t>
            </a:fld>
            <a:endParaRPr lang="nb-NO"/>
          </a:p>
        </p:txBody>
      </p:sp>
    </p:spTree>
    <p:extLst>
      <p:ext uri="{BB962C8B-B14F-4D97-AF65-F5344CB8AC3E}">
        <p14:creationId xmlns:p14="http://schemas.microsoft.com/office/powerpoint/2010/main" val="3236224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Forventede elementer: Eksempler på hva som kan skje ved en tilsvarende hacking i kraftsektoren, som produksjonsstans, tapte inntekter, økt vedlikeholdskostnad, eller i verste fall sikkerhetsrelaterte hendelser (f.eks. strømbrudd).</a:t>
            </a:r>
          </a:p>
        </p:txBody>
      </p:sp>
      <p:sp>
        <p:nvSpPr>
          <p:cNvPr id="4" name="Slide Number Placeholder 3"/>
          <p:cNvSpPr>
            <a:spLocks noGrp="1"/>
          </p:cNvSpPr>
          <p:nvPr>
            <p:ph type="sldNum" sz="quarter" idx="5"/>
          </p:nvPr>
        </p:nvSpPr>
        <p:spPr/>
        <p:txBody>
          <a:bodyPr/>
          <a:lstStyle/>
          <a:p>
            <a:fld id="{39302B08-3850-4371-A4E7-55B8A8D19444}" type="slidenum">
              <a:rPr lang="nb-NO" smtClean="0"/>
              <a:t>24</a:t>
            </a:fld>
            <a:endParaRPr lang="nb-NO"/>
          </a:p>
        </p:txBody>
      </p:sp>
    </p:spTree>
    <p:extLst>
      <p:ext uri="{BB962C8B-B14F-4D97-AF65-F5344CB8AC3E}">
        <p14:creationId xmlns:p14="http://schemas.microsoft.com/office/powerpoint/2010/main" val="249076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b-NO" dirty="0"/>
              <a:t>Forventede elementer: Potensielle tap av data eller tjenester, økonomiske tap, tap av tillit fra kunder og brukere, etablering av klare retningslinjer og prosedyrer, regelmessig trening og øvelser for å forbedre beslutningstaking.</a:t>
            </a:r>
          </a:p>
          <a:p>
            <a:pPr marL="0" indent="0">
              <a:buFontTx/>
              <a:buNone/>
            </a:pPr>
            <a:endParaRPr lang="nb-NO" dirty="0"/>
          </a:p>
          <a:p>
            <a:pPr marL="0" indent="0">
              <a:buFontTx/>
              <a:buNone/>
            </a:pPr>
            <a:r>
              <a:rPr lang="nb-NO" dirty="0"/>
              <a:t>- Disse spørsmålene vil hjelpe de øvende med å forstå viktigheten av riktig prioritering under en krisesituasjon, samt hvordan man kan sikre en enhetlig tilnærming og minimere risikoen for feil.</a:t>
            </a:r>
          </a:p>
        </p:txBody>
      </p:sp>
      <p:sp>
        <p:nvSpPr>
          <p:cNvPr id="4" name="Slide Number Placeholder 3"/>
          <p:cNvSpPr>
            <a:spLocks noGrp="1"/>
          </p:cNvSpPr>
          <p:nvPr>
            <p:ph type="sldNum" sz="quarter" idx="5"/>
          </p:nvPr>
        </p:nvSpPr>
        <p:spPr/>
        <p:txBody>
          <a:bodyPr/>
          <a:lstStyle/>
          <a:p>
            <a:fld id="{39302B08-3850-4371-A4E7-55B8A8D19444}" type="slidenum">
              <a:rPr lang="nb-NO" smtClean="0"/>
              <a:t>25</a:t>
            </a:fld>
            <a:endParaRPr lang="nb-NO"/>
          </a:p>
        </p:txBody>
      </p:sp>
    </p:spTree>
    <p:extLst>
      <p:ext uri="{BB962C8B-B14F-4D97-AF65-F5344CB8AC3E}">
        <p14:creationId xmlns:p14="http://schemas.microsoft.com/office/powerpoint/2010/main" val="1937741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b-NO" dirty="0"/>
              <a:t>Forventede elementer: Diskusjoner om hvilke norske og europeiske regelverk som gjelder, som NIS-direktivet (Network and Information Systems) og GDPR. Sammenligning av lovkrav for utlandet og Norge?</a:t>
            </a:r>
          </a:p>
          <a:p>
            <a:pPr marL="0" indent="0">
              <a:buFontTx/>
              <a:buNone/>
            </a:pPr>
            <a:endParaRPr lang="nb-NO" dirty="0"/>
          </a:p>
          <a:p>
            <a:pPr marL="0" indent="0">
              <a:buFontTx/>
              <a:buNone/>
            </a:pPr>
            <a:r>
              <a:rPr lang="en-US" dirty="0" err="1"/>
              <a:t>Vurdering</a:t>
            </a:r>
            <a:r>
              <a:rPr lang="en-US" dirty="0"/>
              <a:t> av </a:t>
            </a:r>
            <a:r>
              <a:rPr lang="en-US" dirty="0" err="1"/>
              <a:t>dagens</a:t>
            </a:r>
            <a:r>
              <a:rPr lang="en-US" dirty="0"/>
              <a:t> </a:t>
            </a:r>
            <a:r>
              <a:rPr lang="en-US" dirty="0" err="1"/>
              <a:t>prosesser</a:t>
            </a:r>
            <a:r>
              <a:rPr lang="en-US" dirty="0"/>
              <a:t> for </a:t>
            </a:r>
            <a:r>
              <a:rPr lang="en-US" dirty="0" err="1"/>
              <a:t>risikovurdering</a:t>
            </a:r>
            <a:r>
              <a:rPr lang="en-US" dirty="0"/>
              <a:t> av KI-</a:t>
            </a:r>
            <a:r>
              <a:rPr lang="en-US" dirty="0" err="1"/>
              <a:t>systemer</a:t>
            </a:r>
            <a:r>
              <a:rPr lang="en-US" dirty="0"/>
              <a:t> </a:t>
            </a:r>
            <a:r>
              <a:rPr lang="en-US" dirty="0" err="1"/>
              <a:t>i</a:t>
            </a:r>
            <a:r>
              <a:rPr lang="en-US" dirty="0"/>
              <a:t> </a:t>
            </a:r>
            <a:r>
              <a:rPr lang="en-US" dirty="0" err="1"/>
              <a:t>kraftsektoren</a:t>
            </a:r>
            <a:r>
              <a:rPr lang="en-US" dirty="0"/>
              <a:t>, </a:t>
            </a:r>
            <a:r>
              <a:rPr lang="en-US" dirty="0" err="1"/>
              <a:t>og</a:t>
            </a:r>
            <a:r>
              <a:rPr lang="en-US" dirty="0"/>
              <a:t> om de er </a:t>
            </a:r>
            <a:r>
              <a:rPr lang="en-US" dirty="0" err="1"/>
              <a:t>tilpasset</a:t>
            </a:r>
            <a:r>
              <a:rPr lang="en-US" dirty="0"/>
              <a:t> </a:t>
            </a:r>
            <a:r>
              <a:rPr lang="en-US" dirty="0" err="1"/>
              <a:t>utfordringene</a:t>
            </a:r>
            <a:r>
              <a:rPr lang="en-US" dirty="0"/>
              <a:t> med nye </a:t>
            </a:r>
            <a:r>
              <a:rPr lang="en-US" dirty="0" err="1"/>
              <a:t>teknologier</a:t>
            </a:r>
            <a:r>
              <a:rPr lang="en-US" dirty="0"/>
              <a:t> </a:t>
            </a:r>
            <a:r>
              <a:rPr lang="en-US" dirty="0" err="1"/>
              <a:t>som</a:t>
            </a:r>
            <a:r>
              <a:rPr lang="en-US" dirty="0"/>
              <a:t> IoT </a:t>
            </a:r>
            <a:r>
              <a:rPr lang="en-US" dirty="0" err="1"/>
              <a:t>og</a:t>
            </a:r>
            <a:r>
              <a:rPr lang="en-US" dirty="0"/>
              <a:t> </a:t>
            </a:r>
            <a:r>
              <a:rPr lang="en-US" dirty="0" err="1"/>
              <a:t>maskinlæring</a:t>
            </a:r>
            <a:r>
              <a:rPr lang="en-US" dirty="0"/>
              <a:t>. </a:t>
            </a:r>
            <a:r>
              <a:rPr lang="en-US" dirty="0" err="1"/>
              <a:t>Identifisering</a:t>
            </a:r>
            <a:r>
              <a:rPr lang="en-US" dirty="0"/>
              <a:t> av </a:t>
            </a:r>
            <a:r>
              <a:rPr lang="en-US" dirty="0" err="1"/>
              <a:t>forbedringer</a:t>
            </a:r>
            <a:r>
              <a:rPr lang="en-US" dirty="0"/>
              <a:t>, </a:t>
            </a:r>
            <a:r>
              <a:rPr lang="en-US" dirty="0" err="1"/>
              <a:t>som</a:t>
            </a:r>
            <a:r>
              <a:rPr lang="en-US" dirty="0"/>
              <a:t> </a:t>
            </a:r>
            <a:r>
              <a:rPr lang="en-US" dirty="0" err="1"/>
              <a:t>tettere</a:t>
            </a:r>
            <a:r>
              <a:rPr lang="en-US" dirty="0"/>
              <a:t> </a:t>
            </a:r>
            <a:r>
              <a:rPr lang="en-US" dirty="0" err="1"/>
              <a:t>samarbeid</a:t>
            </a:r>
            <a:r>
              <a:rPr lang="en-US" dirty="0"/>
              <a:t> med </a:t>
            </a:r>
            <a:r>
              <a:rPr lang="en-US" dirty="0" err="1"/>
              <a:t>myndighetene</a:t>
            </a:r>
            <a:r>
              <a:rPr lang="en-US" dirty="0"/>
              <a:t>.</a:t>
            </a: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26</a:t>
            </a:fld>
            <a:endParaRPr lang="nb-NO"/>
          </a:p>
        </p:txBody>
      </p:sp>
    </p:spTree>
    <p:extLst>
      <p:ext uri="{BB962C8B-B14F-4D97-AF65-F5344CB8AC3E}">
        <p14:creationId xmlns:p14="http://schemas.microsoft.com/office/powerpoint/2010/main" val="4048062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b-NO" b="1" dirty="0"/>
              <a:t>Hvilke forbedringer kan gjøres?</a:t>
            </a: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27</a:t>
            </a:fld>
            <a:endParaRPr lang="nb-NO"/>
          </a:p>
        </p:txBody>
      </p:sp>
    </p:spTree>
    <p:extLst>
      <p:ext uri="{BB962C8B-B14F-4D97-AF65-F5344CB8AC3E}">
        <p14:creationId xmlns:p14="http://schemas.microsoft.com/office/powerpoint/2010/main" val="1262640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b="1" dirty="0">
                <a:solidFill>
                  <a:schemeClr val="tx2"/>
                </a:solidFill>
              </a:rPr>
              <a:t>Hva sier beredskaps (</a:t>
            </a:r>
            <a:r>
              <a:rPr lang="nb-NO" b="1" dirty="0" err="1">
                <a:solidFill>
                  <a:schemeClr val="tx2"/>
                </a:solidFill>
              </a:rPr>
              <a:t>evt</a:t>
            </a:r>
            <a:r>
              <a:rPr lang="nb-NO" b="1" dirty="0">
                <a:solidFill>
                  <a:schemeClr val="tx2"/>
                </a:solidFill>
              </a:rPr>
              <a:t> kontinuitets)-planen</a:t>
            </a:r>
            <a:r>
              <a:rPr lang="nb-NO" b="1" dirty="0"/>
              <a:t>?</a:t>
            </a:r>
          </a:p>
          <a:p>
            <a:pPr marL="171450" indent="-171450">
              <a:buFontTx/>
              <a:buChar char="-"/>
            </a:pPr>
            <a:endParaRPr lang="nb-NO" b="1" dirty="0"/>
          </a:p>
          <a:p>
            <a:pPr marL="0" indent="0">
              <a:buFontTx/>
              <a:buNone/>
            </a:pPr>
            <a:r>
              <a:rPr lang="nb-NO" b="0" dirty="0"/>
              <a:t>Forventede elementer: </a:t>
            </a:r>
            <a:r>
              <a:rPr lang="nb-NO" dirty="0"/>
              <a:t>Behov for klare krisehåndteringsplaner hvis KI-verktøyet svikter, inkludert </a:t>
            </a:r>
            <a:r>
              <a:rPr lang="nb-NO" dirty="0" err="1"/>
              <a:t>nødprosedyrer</a:t>
            </a:r>
            <a:r>
              <a:rPr lang="nb-NO" dirty="0"/>
              <a:t> for manuell drift, </a:t>
            </a:r>
            <a:r>
              <a:rPr lang="nb-NO" dirty="0" err="1"/>
              <a:t>systemreboot</a:t>
            </a:r>
            <a:r>
              <a:rPr lang="nb-NO" dirty="0"/>
              <a:t>, og rask re-etablering av tjenester. Opplæring og testing av beredskapsplaner.</a:t>
            </a:r>
            <a:endParaRPr lang="nb-NO" b="0" dirty="0"/>
          </a:p>
          <a:p>
            <a:pPr marL="171450" indent="-171450">
              <a:buFontTx/>
              <a:buChar char="-"/>
            </a:pPr>
            <a:endParaRPr lang="nb-NO" b="1" dirty="0"/>
          </a:p>
          <a:p>
            <a:pPr marL="171450" indent="-171450">
              <a:buFontTx/>
              <a:buChar char="-"/>
            </a:pPr>
            <a:endParaRPr lang="nb-NO" b="1" dirty="0"/>
          </a:p>
        </p:txBody>
      </p:sp>
      <p:sp>
        <p:nvSpPr>
          <p:cNvPr id="4" name="Slide Number Placeholder 3"/>
          <p:cNvSpPr>
            <a:spLocks noGrp="1"/>
          </p:cNvSpPr>
          <p:nvPr>
            <p:ph type="sldNum" sz="quarter" idx="5"/>
          </p:nvPr>
        </p:nvSpPr>
        <p:spPr/>
        <p:txBody>
          <a:bodyPr/>
          <a:lstStyle/>
          <a:p>
            <a:fld id="{39302B08-3850-4371-A4E7-55B8A8D19444}" type="slidenum">
              <a:rPr lang="nb-NO" smtClean="0"/>
              <a:t>28</a:t>
            </a:fld>
            <a:endParaRPr lang="nb-NO"/>
          </a:p>
        </p:txBody>
      </p:sp>
    </p:spTree>
    <p:extLst>
      <p:ext uri="{BB962C8B-B14F-4D97-AF65-F5344CB8AC3E}">
        <p14:creationId xmlns:p14="http://schemas.microsoft.com/office/powerpoint/2010/main" val="3215376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b-NO" dirty="0"/>
              <a:t>Forventede elementer: Vurdering av ulike KI-løsninger eller hybridløsninger der deler av vedlikeholdet fortsatt kan gjøres manuelt, i tilfelle teknologien svikter.</a:t>
            </a:r>
          </a:p>
        </p:txBody>
      </p:sp>
      <p:sp>
        <p:nvSpPr>
          <p:cNvPr id="4" name="Slide Number Placeholder 3"/>
          <p:cNvSpPr>
            <a:spLocks noGrp="1"/>
          </p:cNvSpPr>
          <p:nvPr>
            <p:ph type="sldNum" sz="quarter" idx="5"/>
          </p:nvPr>
        </p:nvSpPr>
        <p:spPr/>
        <p:txBody>
          <a:bodyPr/>
          <a:lstStyle/>
          <a:p>
            <a:fld id="{39302B08-3850-4371-A4E7-55B8A8D19444}" type="slidenum">
              <a:rPr lang="nb-NO" smtClean="0"/>
              <a:t>29</a:t>
            </a:fld>
            <a:endParaRPr lang="nb-NO"/>
          </a:p>
        </p:txBody>
      </p:sp>
    </p:spTree>
    <p:extLst>
      <p:ext uri="{BB962C8B-B14F-4D97-AF65-F5344CB8AC3E}">
        <p14:creationId xmlns:p14="http://schemas.microsoft.com/office/powerpoint/2010/main" val="636930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Forventede</a:t>
            </a:r>
            <a:r>
              <a:rPr lang="en-US" dirty="0"/>
              <a:t> </a:t>
            </a:r>
            <a:r>
              <a:rPr lang="en-US" dirty="0" err="1"/>
              <a:t>elementer</a:t>
            </a:r>
            <a:r>
              <a:rPr lang="en-US" dirty="0"/>
              <a:t>: </a:t>
            </a:r>
            <a:r>
              <a:rPr lang="en-US" dirty="0" err="1"/>
              <a:t>Risikoer</a:t>
            </a:r>
            <a:r>
              <a:rPr lang="en-US" dirty="0"/>
              <a:t> </a:t>
            </a:r>
            <a:r>
              <a:rPr lang="en-US" dirty="0" err="1"/>
              <a:t>ved</a:t>
            </a:r>
            <a:r>
              <a:rPr lang="en-US" dirty="0"/>
              <a:t> at nye IoT-</a:t>
            </a:r>
            <a:r>
              <a:rPr lang="en-US" dirty="0" err="1"/>
              <a:t>sensorer</a:t>
            </a:r>
            <a:r>
              <a:rPr lang="en-US" dirty="0"/>
              <a:t> </a:t>
            </a:r>
            <a:r>
              <a:rPr lang="en-US" dirty="0" err="1"/>
              <a:t>og</a:t>
            </a:r>
            <a:r>
              <a:rPr lang="en-US" dirty="0"/>
              <a:t> </a:t>
            </a:r>
            <a:r>
              <a:rPr lang="en-US" dirty="0" err="1"/>
              <a:t>systemer</a:t>
            </a:r>
            <a:r>
              <a:rPr lang="en-US" dirty="0"/>
              <a:t> </a:t>
            </a:r>
            <a:r>
              <a:rPr lang="en-US" dirty="0" err="1"/>
              <a:t>knyttes</a:t>
            </a:r>
            <a:r>
              <a:rPr lang="en-US" dirty="0"/>
              <a:t> </a:t>
            </a:r>
            <a:r>
              <a:rPr lang="en-US" dirty="0" err="1"/>
              <a:t>opp</a:t>
            </a:r>
            <a:r>
              <a:rPr lang="en-US" dirty="0"/>
              <a:t> mot </a:t>
            </a:r>
            <a:r>
              <a:rPr lang="en-US" dirty="0" err="1"/>
              <a:t>eksisterende</a:t>
            </a:r>
            <a:r>
              <a:rPr lang="en-US" dirty="0"/>
              <a:t> IT-</a:t>
            </a:r>
            <a:r>
              <a:rPr lang="en-US" dirty="0" err="1"/>
              <a:t>infrastruktur</a:t>
            </a:r>
            <a:r>
              <a:rPr lang="en-US" dirty="0"/>
              <a:t>. </a:t>
            </a:r>
            <a:r>
              <a:rPr lang="en-US" dirty="0" err="1"/>
              <a:t>Potensielle</a:t>
            </a:r>
            <a:r>
              <a:rPr lang="en-US" dirty="0"/>
              <a:t> </a:t>
            </a:r>
            <a:r>
              <a:rPr lang="en-US" dirty="0" err="1"/>
              <a:t>sårbarheter</a:t>
            </a:r>
            <a:r>
              <a:rPr lang="en-US" dirty="0"/>
              <a:t> </a:t>
            </a:r>
            <a:r>
              <a:rPr lang="en-US" dirty="0" err="1"/>
              <a:t>som</a:t>
            </a:r>
            <a:r>
              <a:rPr lang="en-US" dirty="0"/>
              <a:t> </a:t>
            </a:r>
            <a:r>
              <a:rPr lang="en-US" dirty="0" err="1"/>
              <a:t>kan</a:t>
            </a:r>
            <a:r>
              <a:rPr lang="en-US" dirty="0"/>
              <a:t> </a:t>
            </a:r>
            <a:r>
              <a:rPr lang="en-US" dirty="0" err="1"/>
              <a:t>oppstå</a:t>
            </a:r>
            <a:r>
              <a:rPr lang="en-US" dirty="0"/>
              <a:t> </a:t>
            </a:r>
            <a:r>
              <a:rPr lang="en-US" dirty="0" err="1"/>
              <a:t>ved</a:t>
            </a:r>
            <a:r>
              <a:rPr lang="en-US" dirty="0"/>
              <a:t> at </a:t>
            </a:r>
            <a:r>
              <a:rPr lang="en-US" dirty="0" err="1"/>
              <a:t>flere</a:t>
            </a:r>
            <a:r>
              <a:rPr lang="en-US" dirty="0"/>
              <a:t> </a:t>
            </a:r>
            <a:r>
              <a:rPr lang="en-US" dirty="0" err="1"/>
              <a:t>systemer</a:t>
            </a:r>
            <a:r>
              <a:rPr lang="en-US" dirty="0"/>
              <a:t> </a:t>
            </a:r>
            <a:r>
              <a:rPr lang="en-US" dirty="0" err="1"/>
              <a:t>kommuniserer</a:t>
            </a:r>
            <a:r>
              <a:rPr lang="en-US" dirty="0"/>
              <a:t> </a:t>
            </a:r>
            <a:r>
              <a:rPr lang="en-US" dirty="0" err="1"/>
              <a:t>og</a:t>
            </a:r>
            <a:r>
              <a:rPr lang="en-US" dirty="0"/>
              <a:t> </a:t>
            </a:r>
            <a:r>
              <a:rPr lang="en-US" dirty="0" err="1"/>
              <a:t>deler</a:t>
            </a:r>
            <a:r>
              <a:rPr lang="en-US" dirty="0"/>
              <a:t> data over </a:t>
            </a:r>
            <a:r>
              <a:rPr lang="en-US" dirty="0" err="1"/>
              <a:t>nettverk</a:t>
            </a:r>
            <a:r>
              <a:rPr lang="en-US" dirty="0"/>
              <a:t>.</a:t>
            </a:r>
          </a:p>
          <a:p>
            <a:endParaRPr lang="en-US" dirty="0"/>
          </a:p>
          <a:p>
            <a:r>
              <a:rPr lang="nb-NO" dirty="0"/>
              <a:t>Diskusjon om hvordan man kan sikre at data som samles inn fra </a:t>
            </a:r>
            <a:r>
              <a:rPr lang="nb-NO" dirty="0" err="1"/>
              <a:t>IoT</a:t>
            </a:r>
            <a:r>
              <a:rPr lang="nb-NO" dirty="0"/>
              <a:t>-sensorer er nøyaktige, og at de bearbeides riktig av KI-verktøyet. </a:t>
            </a:r>
            <a:r>
              <a:rPr lang="nb-NO"/>
              <a:t>Forslag til rutiner for testing og validering av data og algoritmer før bruk i drift.</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30</a:t>
            </a:fld>
            <a:endParaRPr lang="nb-NO"/>
          </a:p>
        </p:txBody>
      </p:sp>
    </p:spTree>
    <p:extLst>
      <p:ext uri="{BB962C8B-B14F-4D97-AF65-F5344CB8AC3E}">
        <p14:creationId xmlns:p14="http://schemas.microsoft.com/office/powerpoint/2010/main" val="3888413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Forventede</a:t>
            </a:r>
            <a:r>
              <a:rPr lang="en-US" dirty="0"/>
              <a:t> </a:t>
            </a:r>
            <a:r>
              <a:rPr lang="en-US" dirty="0" err="1"/>
              <a:t>elementer</a:t>
            </a:r>
            <a:r>
              <a:rPr lang="en-US" dirty="0"/>
              <a:t>: </a:t>
            </a:r>
            <a:r>
              <a:rPr lang="en-US" dirty="0" err="1"/>
              <a:t>Etablering</a:t>
            </a:r>
            <a:r>
              <a:rPr lang="en-US" dirty="0"/>
              <a:t> av </a:t>
            </a:r>
            <a:r>
              <a:rPr lang="en-US" dirty="0" err="1"/>
              <a:t>dedikerte</a:t>
            </a:r>
            <a:r>
              <a:rPr lang="en-US" dirty="0"/>
              <a:t> </a:t>
            </a:r>
            <a:r>
              <a:rPr lang="en-US" dirty="0" err="1"/>
              <a:t>supportteam</a:t>
            </a:r>
            <a:r>
              <a:rPr lang="en-US" dirty="0"/>
              <a:t>, bruk av FAQ-sider, </a:t>
            </a:r>
            <a:r>
              <a:rPr lang="en-US" dirty="0" err="1"/>
              <a:t>automatiserte</a:t>
            </a:r>
            <a:r>
              <a:rPr lang="en-US" dirty="0"/>
              <a:t> </a:t>
            </a:r>
            <a:r>
              <a:rPr lang="en-US" dirty="0" err="1"/>
              <a:t>svarsystemer</a:t>
            </a:r>
            <a:r>
              <a:rPr lang="en-US" dirty="0"/>
              <a:t>, </a:t>
            </a:r>
            <a:r>
              <a:rPr lang="en-US" dirty="0" err="1"/>
              <a:t>opplæring</a:t>
            </a:r>
            <a:r>
              <a:rPr lang="en-US" dirty="0"/>
              <a:t> av </a:t>
            </a:r>
            <a:r>
              <a:rPr lang="en-US" dirty="0" err="1"/>
              <a:t>kundeservicemedarbeidere</a:t>
            </a:r>
            <a:r>
              <a:rPr lang="en-US" dirty="0"/>
              <a:t>, </a:t>
            </a:r>
            <a:r>
              <a:rPr lang="en-US" dirty="0" err="1"/>
              <a:t>oppfølging</a:t>
            </a:r>
            <a:r>
              <a:rPr lang="en-US" dirty="0"/>
              <a:t> </a:t>
            </a:r>
            <a:r>
              <a:rPr lang="en-US" dirty="0" err="1"/>
              <a:t>og</a:t>
            </a:r>
            <a:r>
              <a:rPr lang="en-US" dirty="0"/>
              <a:t> </a:t>
            </a:r>
            <a:r>
              <a:rPr lang="en-US" dirty="0" err="1"/>
              <a:t>dokumentasjon</a:t>
            </a:r>
            <a:r>
              <a:rPr lang="en-US" dirty="0"/>
              <a:t> av </a:t>
            </a:r>
            <a:r>
              <a:rPr lang="en-US" dirty="0" err="1"/>
              <a:t>tilbakemeldinger</a:t>
            </a:r>
            <a:r>
              <a:rPr lang="en-US" dirty="0"/>
              <a:t>.</a:t>
            </a: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31</a:t>
            </a:fld>
            <a:endParaRPr lang="nb-NO"/>
          </a:p>
        </p:txBody>
      </p:sp>
    </p:spTree>
    <p:extLst>
      <p:ext uri="{BB962C8B-B14F-4D97-AF65-F5344CB8AC3E}">
        <p14:creationId xmlns:p14="http://schemas.microsoft.com/office/powerpoint/2010/main" val="1510228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34</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a:t>Deltagerne diskuterer en eller flere problemstillinger på bakgrunn av et scenario</a:t>
            </a:r>
          </a:p>
          <a:p>
            <a:pPr marL="171450" indent="-171450">
              <a:buFont typeface="Arial" panose="020B0604020202020204" pitchFamily="34" charset="0"/>
              <a:buChar char="•"/>
            </a:pPr>
            <a:r>
              <a:rPr lang="nb-NO" dirty="0"/>
              <a:t>Diskusjonene styres av øvingsleder</a:t>
            </a:r>
          </a:p>
          <a:p>
            <a:pPr marL="171450" indent="-171450">
              <a:buFont typeface="Arial" panose="020B0604020202020204" pitchFamily="34" charset="0"/>
              <a:buChar char="•"/>
            </a:pPr>
            <a:r>
              <a:rPr lang="nb-NO" dirty="0"/>
              <a:t>Gir en gjennomgang av komplekse utfordringer, økt kjennskap til planer og rutiner og bevissthet om forbedringspunkter</a:t>
            </a:r>
          </a:p>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Selv om dette ikke var direkte innenfor kraftsektoren, påvirket det energisikkerheten og viste hvordan sikkerhetssystemer som ofte styres av KI, kan manipuleres</a:t>
            </a:r>
          </a:p>
          <a:p>
            <a:endParaRPr lang="nb-NO" b="0" i="0" dirty="0">
              <a:effectLst/>
              <a:latin typeface="Segoe UI" panose="020B0502040204020203" pitchFamily="34" charset="0"/>
            </a:endParaRPr>
          </a:p>
          <a:p>
            <a:r>
              <a:rPr lang="en-US" dirty="0">
                <a:hlinkClick r:id="rId3"/>
              </a:rPr>
              <a:t>Triton: hackers take out safety systems in 'watershed' attack on energy plant | Hacking | The Guardian</a:t>
            </a:r>
            <a:endParaRPr lang="nb-NO"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04/11/2024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04/11/2024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04/11/2024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04/11/2024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04/11/2024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04/11/2024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dirty="0"/>
              <a:t>Beredskapsleder/innsatsleder</a:t>
            </a:r>
          </a:p>
          <a:p>
            <a:r>
              <a:rPr lang="nb-NO" sz="3600" dirty="0"/>
              <a:t>IT-sjef</a:t>
            </a:r>
          </a:p>
          <a:p>
            <a:r>
              <a:rPr lang="nb-NO" sz="3600" dirty="0"/>
              <a:t>Kommunikasjonsansvarlig</a:t>
            </a:r>
          </a:p>
          <a:p>
            <a:r>
              <a:rPr lang="nb-NO" sz="3600" dirty="0"/>
              <a:t>HMS-leder</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a:t>Sentral rolle som bidrar til </a:t>
            </a:r>
            <a:br>
              <a:rPr lang="nb-NO" sz="3200"/>
            </a:br>
            <a:r>
              <a:rPr lang="nb-NO" sz="3200"/>
              <a:t>kontinuitet og fremdrift</a:t>
            </a:r>
            <a:br>
              <a:rPr lang="nb-NO" sz="3200"/>
            </a:br>
            <a:endParaRPr lang="nb-NO" sz="3200"/>
          </a:p>
          <a:p>
            <a:r>
              <a:rPr lang="nb-NO" sz="3200"/>
              <a:t>Noterer faktainformasjon om saken </a:t>
            </a:r>
            <a:br>
              <a:rPr lang="nb-NO" sz="3200"/>
            </a:br>
            <a:r>
              <a:rPr lang="nb-NO" sz="3200"/>
              <a:t>og besluttede tiltak</a:t>
            </a:r>
            <a:br>
              <a:rPr lang="nb-NO" sz="3200"/>
            </a:br>
            <a:endParaRPr lang="nb-NO" sz="3200"/>
          </a:p>
          <a:p>
            <a:r>
              <a:rPr lang="nb-NO" sz="3200"/>
              <a:t>Etterspør oppdatering av status på tiltak</a:t>
            </a:r>
            <a:br>
              <a:rPr lang="nb-NO" sz="3200"/>
            </a:br>
            <a:endParaRPr lang="nb-NO" sz="3200"/>
          </a:p>
          <a:p>
            <a:r>
              <a:rPr lang="nb-NO" sz="3200"/>
              <a:t>Bidrar til å holde fokus og</a:t>
            </a:r>
            <a:br>
              <a:rPr lang="nb-NO" sz="3200"/>
            </a:br>
            <a:r>
              <a:rPr lang="nb-NO" sz="3200"/>
              <a:t>korrigerer misforståelser eller </a:t>
            </a:r>
            <a:br>
              <a:rPr lang="nb-NO" sz="3200"/>
            </a:br>
            <a:r>
              <a:rPr lang="nb-NO" sz="3200"/>
              <a:t>feil situasjonsforståelse</a:t>
            </a:r>
            <a:endParaRPr lang="en-GB" sz="90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9</a:t>
            </a:r>
            <a:br>
              <a:rPr lang="nb-NO" sz="7200" dirty="0"/>
            </a:br>
            <a:r>
              <a:rPr lang="nb-NO" sz="4400" b="0" i="1" dirty="0"/>
              <a:t>Teknologisk innovasjon</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1000414" y="1653099"/>
            <a:ext cx="4736286" cy="590931"/>
          </a:xfrm>
        </p:spPr>
        <p:txBody>
          <a:bodyPr/>
          <a:lstStyle/>
          <a:p>
            <a:r>
              <a:rPr lang="en-US" dirty="0"/>
              <a:t>Triton-</a:t>
            </a:r>
            <a:r>
              <a:rPr lang="en-US" dirty="0" err="1"/>
              <a:t>angrepet</a:t>
            </a:r>
            <a:r>
              <a:rPr lang="en-US" dirty="0"/>
              <a:t> </a:t>
            </a:r>
            <a:r>
              <a:rPr lang="en-US" dirty="0" err="1"/>
              <a:t>på</a:t>
            </a:r>
            <a:r>
              <a:rPr lang="en-US" dirty="0"/>
              <a:t> </a:t>
            </a:r>
            <a:r>
              <a:rPr lang="en-US" dirty="0" err="1"/>
              <a:t>sikkerhetssystemer</a:t>
            </a:r>
            <a:r>
              <a:rPr lang="en-US" dirty="0"/>
              <a:t> </a:t>
            </a:r>
            <a:r>
              <a:rPr lang="en-US" dirty="0" err="1"/>
              <a:t>i</a:t>
            </a:r>
            <a:r>
              <a:rPr lang="en-US" dirty="0"/>
              <a:t> Saudi-Arabia (2017)</a:t>
            </a:r>
            <a:endParaRPr lang="en-GB" dirty="0"/>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Lignende hendelser fra virkeligheten</a:t>
            </a:r>
            <a:endParaRPr lang="en-GB" sz="4000" dirty="0"/>
          </a:p>
        </p:txBody>
      </p:sp>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a:xfrm>
            <a:off x="6489735" y="1929161"/>
            <a:ext cx="4736286" cy="4326673"/>
          </a:xfrm>
        </p:spPr>
        <p:txBody>
          <a:bodyPr>
            <a:normAutofit/>
          </a:bodyPr>
          <a:lstStyle/>
          <a:p>
            <a:r>
              <a:rPr lang="nb-NO" dirty="0"/>
              <a:t>I 2017 ble et petrokjemisk anlegg i Saudi-Arabia utsatt for et cyberangrep som brukte Triton-</a:t>
            </a:r>
            <a:r>
              <a:rPr lang="nb-NO" dirty="0" err="1"/>
              <a:t>malware</a:t>
            </a:r>
            <a:r>
              <a:rPr lang="nb-NO" dirty="0"/>
              <a:t> til å </a:t>
            </a:r>
            <a:r>
              <a:rPr lang="nb-NO" dirty="0" err="1"/>
              <a:t>målrette</a:t>
            </a:r>
            <a:r>
              <a:rPr lang="nb-NO" dirty="0"/>
              <a:t> systemer fra Schneider Electric, som var en del av anleggets sikkerhetssystem. </a:t>
            </a:r>
          </a:p>
          <a:p>
            <a:r>
              <a:rPr lang="nb-NO" dirty="0"/>
              <a:t>Angrepet var rettet mot å deaktivere sikkerhetssystemer, noe som kunne ha forårsaket store fysiske skader og truet livene til ansatte.</a:t>
            </a:r>
          </a:p>
        </p:txBody>
      </p:sp>
      <p:pic>
        <p:nvPicPr>
          <p:cNvPr id="4" name="Picture 3">
            <a:extLst>
              <a:ext uri="{FF2B5EF4-FFF2-40B4-BE49-F238E27FC236}">
                <a16:creationId xmlns:a16="http://schemas.microsoft.com/office/drawing/2014/main" id="{2655F447-F465-E493-6585-AECBEE5FA7FB}"/>
              </a:ext>
            </a:extLst>
          </p:cNvPr>
          <p:cNvPicPr>
            <a:picLocks noChangeAspect="1"/>
          </p:cNvPicPr>
          <p:nvPr/>
        </p:nvPicPr>
        <p:blipFill>
          <a:blip r:embed="rId3"/>
          <a:stretch>
            <a:fillRect/>
          </a:stretch>
        </p:blipFill>
        <p:spPr>
          <a:xfrm>
            <a:off x="1027809" y="2375210"/>
            <a:ext cx="4953425" cy="4482790"/>
          </a:xfrm>
          <a:prstGeom prst="rect">
            <a:avLst/>
          </a:prstGeom>
        </p:spPr>
      </p:pic>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E95793-AAB6-049C-45BB-CB696B70C08D}"/>
              </a:ext>
            </a:extLst>
          </p:cNvPr>
          <p:cNvSpPr>
            <a:spLocks noGrp="1"/>
          </p:cNvSpPr>
          <p:nvPr>
            <p:ph type="title"/>
          </p:nvPr>
        </p:nvSpPr>
        <p:spPr>
          <a:xfrm>
            <a:off x="371474" y="333375"/>
            <a:ext cx="11096625" cy="1100978"/>
          </a:xfrm>
        </p:spPr>
        <p:txBody>
          <a:bodyPr/>
          <a:lstStyle/>
          <a:p>
            <a:endParaRPr lang="nb-NO" dirty="0"/>
          </a:p>
        </p:txBody>
      </p:sp>
      <p:pic>
        <p:nvPicPr>
          <p:cNvPr id="3" name="Picture 2">
            <a:extLst>
              <a:ext uri="{FF2B5EF4-FFF2-40B4-BE49-F238E27FC236}">
                <a16:creationId xmlns:a16="http://schemas.microsoft.com/office/drawing/2014/main" id="{1490ACC9-C739-0199-A721-E788D83A9F57}"/>
              </a:ext>
            </a:extLst>
          </p:cNvPr>
          <p:cNvPicPr>
            <a:picLocks noChangeAspect="1"/>
          </p:cNvPicPr>
          <p:nvPr/>
        </p:nvPicPr>
        <p:blipFill>
          <a:blip r:embed="rId3"/>
          <a:stretch>
            <a:fillRect/>
          </a:stretch>
        </p:blipFill>
        <p:spPr>
          <a:xfrm>
            <a:off x="880945" y="1662063"/>
            <a:ext cx="4621435" cy="4972911"/>
          </a:xfrm>
          <a:prstGeom prst="rect">
            <a:avLst/>
          </a:prstGeom>
        </p:spPr>
      </p:pic>
      <p:sp>
        <p:nvSpPr>
          <p:cNvPr id="4" name="Content Placeholder 6">
            <a:extLst>
              <a:ext uri="{FF2B5EF4-FFF2-40B4-BE49-F238E27FC236}">
                <a16:creationId xmlns:a16="http://schemas.microsoft.com/office/drawing/2014/main" id="{EBEE8636-7210-8574-C19A-5461B07BC744}"/>
              </a:ext>
            </a:extLst>
          </p:cNvPr>
          <p:cNvSpPr txBox="1">
            <a:spLocks/>
          </p:cNvSpPr>
          <p:nvPr/>
        </p:nvSpPr>
        <p:spPr>
          <a:xfrm>
            <a:off x="6489735" y="1929161"/>
            <a:ext cx="4736286" cy="43266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err="1"/>
              <a:t>SolarWinds</a:t>
            </a:r>
            <a:r>
              <a:rPr lang="nb-NO" dirty="0"/>
              <a:t>-angrepet, som rammet flere store amerikanske selskaper og myndighetsorganer, eksponerte også Microsofts KI-baserte produkter og tjenester. </a:t>
            </a:r>
          </a:p>
          <a:p>
            <a:r>
              <a:rPr lang="nb-NO" dirty="0" err="1"/>
              <a:t>SolarWinds</a:t>
            </a:r>
            <a:r>
              <a:rPr lang="nb-NO" dirty="0"/>
              <a:t>-hackere fikk tilgang til Microsofts kildekode og flere systemer, inkludert deler av </a:t>
            </a:r>
            <a:r>
              <a:rPr lang="nb-NO" dirty="0" err="1"/>
              <a:t>Azure</a:t>
            </a:r>
            <a:r>
              <a:rPr lang="nb-NO" dirty="0"/>
              <a:t>-plattformen som brukes til å drifte KI-løsninger. </a:t>
            </a:r>
          </a:p>
        </p:txBody>
      </p:sp>
    </p:spTree>
    <p:extLst>
      <p:ext uri="{BB962C8B-B14F-4D97-AF65-F5344CB8AC3E}">
        <p14:creationId xmlns:p14="http://schemas.microsoft.com/office/powerpoint/2010/main" val="77816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dirty="0"/>
              <a:t>Dette er en diskusjonsøvelse</a:t>
            </a:r>
          </a:p>
          <a:p>
            <a:r>
              <a:rPr lang="nb-NO" dirty="0"/>
              <a:t>Dere blir presentert for en situasjonsbeskrivelse og problemstillinger som må diskuteres</a:t>
            </a:r>
          </a:p>
          <a:p>
            <a:r>
              <a:rPr lang="nb-NO" dirty="0"/>
              <a:t>Hensikten er å vurdere informasjonen og ta effektive beslutninger ut fra planverk og situasjonsforståelse</a:t>
            </a:r>
          </a:p>
        </p:txBody>
      </p:sp>
    </p:spTree>
    <p:extLst>
      <p:ext uri="{BB962C8B-B14F-4D97-AF65-F5344CB8AC3E}">
        <p14:creationId xmlns:p14="http://schemas.microsoft.com/office/powerpoint/2010/main" val="270484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a:t>Gjennomføring av en diskusjonsøvelse</a:t>
            </a:r>
            <a:endParaRPr lang="en-GB"/>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marL="542925" indent="-361950">
              <a:buFont typeface="Arial" panose="020B0604020202020204" pitchFamily="34" charset="0"/>
              <a:buChar char="•"/>
            </a:pPr>
            <a:r>
              <a:rPr lang="nb-NO" sz="3600" dirty="0"/>
              <a:t>Scenarioleder sender inn innspill etter plan</a:t>
            </a:r>
          </a:p>
          <a:p>
            <a:pPr marL="542925" indent="-361950">
              <a:buFont typeface="Arial" panose="020B0604020202020204" pitchFamily="34" charset="0"/>
              <a:buChar char="•"/>
            </a:pPr>
            <a:r>
              <a:rPr lang="nb-NO" sz="3600" dirty="0"/>
              <a:t>Fiktivt øvingsmiljø</a:t>
            </a:r>
          </a:p>
          <a:p>
            <a:pPr marL="542925" indent="-361950">
              <a:buFont typeface="Arial" panose="020B0604020202020204" pitchFamily="34" charset="0"/>
              <a:buChar char="•"/>
            </a:pPr>
            <a:r>
              <a:rPr lang="nb-NO" sz="3600" dirty="0"/>
              <a:t>Loggfører vedlikeholder situasjonsbildet</a:t>
            </a:r>
          </a:p>
          <a:p>
            <a:pPr marL="542925" indent="-361950">
              <a:buFont typeface="Arial" panose="020B0604020202020204" pitchFamily="34" charset="0"/>
              <a:buChar char="•"/>
            </a:pPr>
            <a:r>
              <a:rPr lang="nb-NO" sz="3600" dirty="0"/>
              <a:t>Beslutninger sendes til </a:t>
            </a:r>
            <a:r>
              <a:rPr lang="nb-NO" sz="3600" dirty="0" err="1"/>
              <a:t>spillstab</a:t>
            </a:r>
            <a:endParaRPr lang="nb-NO" sz="3600" dirty="0"/>
          </a:p>
          <a:p>
            <a:pPr marL="542925" indent="-361950">
              <a:buFont typeface="Arial" panose="020B0604020202020204" pitchFamily="34" charset="0"/>
              <a:buChar char="•"/>
            </a:pPr>
            <a:r>
              <a:rPr lang="nb-NO" sz="3600" dirty="0"/>
              <a:t>Effekt av beslutninger sendes tilbake</a:t>
            </a:r>
          </a:p>
          <a:p>
            <a:pPr marL="542925" indent="-361950">
              <a:buFont typeface="Arial" panose="020B0604020202020204" pitchFamily="34" charset="0"/>
              <a:buChar char="•"/>
            </a:pPr>
            <a:r>
              <a:rPr lang="nb-NO" sz="3600" dirty="0"/>
              <a:t>Læringsnotat</a:t>
            </a:r>
          </a:p>
          <a:p>
            <a:endParaRPr lang="en-GB" sz="3200" dirty="0"/>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58171" y="2301803"/>
            <a:ext cx="4786763" cy="4786763"/>
          </a:xfrm>
          <a:prstGeom prst="rect">
            <a:avLst/>
          </a:prstGeom>
        </p:spPr>
      </p:pic>
    </p:spTree>
    <p:extLst>
      <p:ext uri="{BB962C8B-B14F-4D97-AF65-F5344CB8AC3E}">
        <p14:creationId xmlns:p14="http://schemas.microsoft.com/office/powerpoint/2010/main" val="32613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a:xfrm>
            <a:off x="439209" y="1727201"/>
            <a:ext cx="10831260" cy="4063999"/>
          </a:xfrm>
        </p:spPr>
        <p:txBody>
          <a:bodyPr vert="horz" lIns="91440" tIns="45720" rIns="91440" bIns="45720" rtlCol="0" anchor="t">
            <a:normAutofit/>
          </a:bodyPr>
          <a:lstStyle/>
          <a:p>
            <a:pPr marL="0" indent="0">
              <a:buNone/>
            </a:pPr>
            <a:r>
              <a:rPr lang="nb-NO" sz="3000" dirty="0"/>
              <a:t>Virksomheten ønsker å effektivisere vedlikeholdsarbeidet på turbiner, og tar i bruk et nytt KI-verktøy for dette. KI-verktøyet samler data fra eksisterende prosessmålinger og egne </a:t>
            </a:r>
            <a:r>
              <a:rPr lang="nb-NO" sz="3000" dirty="0" err="1"/>
              <a:t>IoT</a:t>
            </a:r>
            <a:r>
              <a:rPr lang="nb-NO" sz="3000" dirty="0"/>
              <a:t>-sensorer som strømmes til leverandørens skyløsning.</a:t>
            </a:r>
          </a:p>
          <a:p>
            <a:pPr marL="0" indent="0">
              <a:buNone/>
            </a:pPr>
            <a:endParaRPr lang="nb-NO" sz="3000" dirty="0"/>
          </a:p>
          <a:p>
            <a:pPr marL="0" indent="0">
              <a:buNone/>
            </a:pPr>
            <a:r>
              <a:rPr lang="nb-NO" sz="3000" dirty="0"/>
              <a:t>Tanken er at man ved hjelp av maskinlæring skal kunne oppdage der det er risiko for feiltilstander tidlig, og derfor kunne gå over til tilstandsbasert vedlikehold i stedet for periodebasert. </a:t>
            </a:r>
          </a:p>
        </p:txBody>
      </p:sp>
    </p:spTree>
    <p:extLst>
      <p:ext uri="{BB962C8B-B14F-4D97-AF65-F5344CB8AC3E}">
        <p14:creationId xmlns:p14="http://schemas.microsoft.com/office/powerpoint/2010/main" val="149010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a:xfrm>
            <a:off x="439209" y="1727201"/>
            <a:ext cx="10831260" cy="4063999"/>
          </a:xfrm>
        </p:spPr>
        <p:txBody>
          <a:bodyPr vert="horz" lIns="91440" tIns="45720" rIns="91440" bIns="45720" rtlCol="0" anchor="t">
            <a:normAutofit/>
          </a:bodyPr>
          <a:lstStyle/>
          <a:p>
            <a:pPr marL="0" indent="0">
              <a:buNone/>
            </a:pPr>
            <a:r>
              <a:rPr lang="nb-NO" sz="3000" dirty="0"/>
              <a:t>Analysesleder blir gjort oppmerksom på nyhetssak hvor samme KI-leverandør har blitt hacket, og dette har ført til </a:t>
            </a:r>
            <a:r>
              <a:rPr lang="nb-NO" sz="3000" dirty="0" err="1"/>
              <a:t>feilbehandling</a:t>
            </a:r>
            <a:r>
              <a:rPr lang="nb-NO" sz="3000" dirty="0"/>
              <a:t> på flere sykehus i utlandet som har brukt systemet til å planlegge operasjoner. </a:t>
            </a:r>
          </a:p>
          <a:p>
            <a:pPr marL="0" indent="0">
              <a:buNone/>
            </a:pPr>
            <a:r>
              <a:rPr lang="nb-NO" sz="3000" dirty="0"/>
              <a:t>Leder for Helsedirektoratet sier på TV-nyhetene at de ikke er bekymret for liknende </a:t>
            </a:r>
            <a:r>
              <a:rPr lang="nb-NO" sz="3000"/>
              <a:t>problemer I </a:t>
            </a:r>
            <a:r>
              <a:rPr lang="nb-NO" sz="3000" dirty="0"/>
              <a:t>Norge på grunn av det strenge lovverket om risikovurdering ved innføring av KI-systemer.</a:t>
            </a:r>
          </a:p>
        </p:txBody>
      </p:sp>
    </p:spTree>
    <p:extLst>
      <p:ext uri="{BB962C8B-B14F-4D97-AF65-F5344CB8AC3E}">
        <p14:creationId xmlns:p14="http://schemas.microsoft.com/office/powerpoint/2010/main" val="3347133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9</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a:t>Teknologisk innovasjon</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E677-1A58-F477-4E8A-2E88E5F96CD2}"/>
              </a:ext>
            </a:extLst>
          </p:cNvPr>
          <p:cNvSpPr>
            <a:spLocks noGrp="1"/>
          </p:cNvSpPr>
          <p:nvPr>
            <p:ph type="title"/>
          </p:nvPr>
        </p:nvSpPr>
        <p:spPr/>
        <p:txBody>
          <a:bodyPr/>
          <a:lstStyle/>
          <a:p>
            <a:r>
              <a:rPr lang="nb-NO" sz="4000" dirty="0"/>
              <a:t>Risikoforståelse</a:t>
            </a:r>
          </a:p>
        </p:txBody>
      </p:sp>
      <p:sp>
        <p:nvSpPr>
          <p:cNvPr id="3" name="Content Placeholder 2">
            <a:extLst>
              <a:ext uri="{FF2B5EF4-FFF2-40B4-BE49-F238E27FC236}">
                <a16:creationId xmlns:a16="http://schemas.microsoft.com/office/drawing/2014/main" id="{8B6DB2DE-D2E9-E66A-E06E-5BA459049ABA}"/>
              </a:ext>
            </a:extLst>
          </p:cNvPr>
          <p:cNvSpPr>
            <a:spLocks noGrp="1"/>
          </p:cNvSpPr>
          <p:nvPr>
            <p:ph idx="1"/>
          </p:nvPr>
        </p:nvSpPr>
        <p:spPr/>
        <p:txBody>
          <a:bodyPr>
            <a:normAutofit/>
          </a:bodyPr>
          <a:lstStyle/>
          <a:p>
            <a:pPr marL="179388" indent="0">
              <a:buNone/>
            </a:pPr>
            <a:br>
              <a:rPr lang="nb-NO" dirty="0"/>
            </a:br>
            <a:r>
              <a:rPr lang="nb-NO" dirty="0"/>
              <a:t>Sikkerheten til KI-verktøyet er kritisk, spesielt siden hendelser i andre land har vist sårbarheter. Hacking av KI-systemer kan påvirke operasjoner og utsette bedriften for tap.</a:t>
            </a:r>
          </a:p>
          <a:p>
            <a:pPr marL="179388" indent="0">
              <a:buNone/>
            </a:pPr>
            <a:r>
              <a:rPr lang="nb-NO" dirty="0">
                <a:solidFill>
                  <a:schemeClr val="tx2"/>
                </a:solidFill>
              </a:rPr>
              <a:t>Hva er de mest kritiske risikoene forbundet med at KI-leverandøren har blitt hacket i en annen sektor (helse) i utlandet? </a:t>
            </a:r>
          </a:p>
          <a:p>
            <a:pPr marL="179388" indent="0">
              <a:buNone/>
            </a:pPr>
            <a:r>
              <a:rPr lang="nb-NO" dirty="0">
                <a:solidFill>
                  <a:schemeClr val="tx2"/>
                </a:solidFill>
              </a:rPr>
              <a:t>Kan slike angrep overføres til kraftsektoren?</a:t>
            </a:r>
          </a:p>
        </p:txBody>
      </p:sp>
    </p:spTree>
    <p:extLst>
      <p:ext uri="{BB962C8B-B14F-4D97-AF65-F5344CB8AC3E}">
        <p14:creationId xmlns:p14="http://schemas.microsoft.com/office/powerpoint/2010/main" val="329393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2E7B-1C78-3C1E-4781-64F3D11481E3}"/>
              </a:ext>
            </a:extLst>
          </p:cNvPr>
          <p:cNvSpPr>
            <a:spLocks noGrp="1"/>
          </p:cNvSpPr>
          <p:nvPr>
            <p:ph type="title"/>
          </p:nvPr>
        </p:nvSpPr>
        <p:spPr/>
        <p:txBody>
          <a:bodyPr>
            <a:normAutofit/>
          </a:bodyPr>
          <a:lstStyle/>
          <a:p>
            <a:r>
              <a:rPr lang="nb-NO" sz="4000" dirty="0"/>
              <a:t>Hvilke sikkerhetstiltak er på plass for å forhindre at KI-verktøyet blir hacket? Er disse tiltakene tilstrekkelige?</a:t>
            </a:r>
            <a:endParaRPr lang="nb-NO" sz="4000" dirty="0">
              <a:solidFill>
                <a:srgbClr val="292929"/>
              </a:solidFill>
            </a:endParaRPr>
          </a:p>
        </p:txBody>
      </p:sp>
    </p:spTree>
    <p:extLst>
      <p:ext uri="{BB962C8B-B14F-4D97-AF65-F5344CB8AC3E}">
        <p14:creationId xmlns:p14="http://schemas.microsoft.com/office/powerpoint/2010/main" val="352596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2350-CC17-8F26-16DA-41BD648FAE4B}"/>
              </a:ext>
            </a:extLst>
          </p:cNvPr>
          <p:cNvSpPr>
            <a:spLocks noGrp="1"/>
          </p:cNvSpPr>
          <p:nvPr>
            <p:ph type="title"/>
          </p:nvPr>
        </p:nvSpPr>
        <p:spPr/>
        <p:txBody>
          <a:bodyPr/>
          <a:lstStyle/>
          <a:p>
            <a:r>
              <a:rPr lang="nb-NO" sz="4000" dirty="0"/>
              <a:t>Tillit til leverandør </a:t>
            </a:r>
          </a:p>
        </p:txBody>
      </p:sp>
      <p:sp>
        <p:nvSpPr>
          <p:cNvPr id="3" name="Content Placeholder 2">
            <a:extLst>
              <a:ext uri="{FF2B5EF4-FFF2-40B4-BE49-F238E27FC236}">
                <a16:creationId xmlns:a16="http://schemas.microsoft.com/office/drawing/2014/main" id="{DA3A4E32-66DD-A338-2B94-BA2C83D3101D}"/>
              </a:ext>
            </a:extLst>
          </p:cNvPr>
          <p:cNvSpPr>
            <a:spLocks noGrp="1"/>
          </p:cNvSpPr>
          <p:nvPr>
            <p:ph idx="1"/>
          </p:nvPr>
        </p:nvSpPr>
        <p:spPr/>
        <p:txBody>
          <a:bodyPr>
            <a:normAutofit/>
          </a:bodyPr>
          <a:lstStyle/>
          <a:p>
            <a:pPr marL="179388" indent="0">
              <a:buNone/>
            </a:pPr>
            <a:endParaRPr lang="nb-NO" dirty="0"/>
          </a:p>
          <a:p>
            <a:pPr marL="179388" indent="0">
              <a:buNone/>
            </a:pPr>
            <a:r>
              <a:rPr lang="nb-NO" dirty="0"/>
              <a:t>Hendelser som hacking kan undergrave tilliten til KI-leverandøren. Det er viktig å vurdere om teknologien fortsatt er pålitelig og om leverandøren har tiltak for å beskytte systemet mot angrep.</a:t>
            </a:r>
          </a:p>
          <a:p>
            <a:pPr marL="179388" indent="0">
              <a:buNone/>
            </a:pPr>
            <a:endParaRPr lang="nb-NO" dirty="0">
              <a:solidFill>
                <a:schemeClr val="tx2"/>
              </a:solidFill>
            </a:endParaRPr>
          </a:p>
          <a:p>
            <a:pPr marL="179388" indent="0">
              <a:buNone/>
            </a:pPr>
            <a:r>
              <a:rPr lang="nb-NO" dirty="0">
                <a:solidFill>
                  <a:schemeClr val="tx2"/>
                </a:solidFill>
              </a:rPr>
              <a:t>Hvordan kan vi evaluere leverandørens sikkerhetstiltak og om de er robuste nok for vår sektor?</a:t>
            </a:r>
          </a:p>
        </p:txBody>
      </p:sp>
    </p:spTree>
    <p:extLst>
      <p:ext uri="{BB962C8B-B14F-4D97-AF65-F5344CB8AC3E}">
        <p14:creationId xmlns:p14="http://schemas.microsoft.com/office/powerpoint/2010/main" val="263645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FECC-E3D1-CA67-F216-62A0E8165C85}"/>
              </a:ext>
            </a:extLst>
          </p:cNvPr>
          <p:cNvSpPr>
            <a:spLocks noGrp="1"/>
          </p:cNvSpPr>
          <p:nvPr>
            <p:ph type="title"/>
          </p:nvPr>
        </p:nvSpPr>
        <p:spPr/>
        <p:txBody>
          <a:bodyPr>
            <a:normAutofit/>
          </a:bodyPr>
          <a:lstStyle/>
          <a:p>
            <a:r>
              <a:rPr lang="nb-NO" sz="4000" dirty="0"/>
              <a:t>Hvordan påvirker hendelsen i utlandet vår tillit til KI-leverandøren?</a:t>
            </a:r>
          </a:p>
        </p:txBody>
      </p:sp>
    </p:spTree>
    <p:extLst>
      <p:ext uri="{BB962C8B-B14F-4D97-AF65-F5344CB8AC3E}">
        <p14:creationId xmlns:p14="http://schemas.microsoft.com/office/powerpoint/2010/main" val="213453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BC62-EE59-CBB8-BEFA-BC109096C1E9}"/>
              </a:ext>
            </a:extLst>
          </p:cNvPr>
          <p:cNvSpPr>
            <a:spLocks noGrp="1"/>
          </p:cNvSpPr>
          <p:nvPr>
            <p:ph type="title"/>
          </p:nvPr>
        </p:nvSpPr>
        <p:spPr/>
        <p:txBody>
          <a:bodyPr/>
          <a:lstStyle/>
          <a:p>
            <a:r>
              <a:rPr lang="nb-NO" sz="4000" dirty="0"/>
              <a:t>Mulige konsekvenser</a:t>
            </a:r>
          </a:p>
        </p:txBody>
      </p:sp>
      <p:sp>
        <p:nvSpPr>
          <p:cNvPr id="3" name="Content Placeholder 2">
            <a:extLst>
              <a:ext uri="{FF2B5EF4-FFF2-40B4-BE49-F238E27FC236}">
                <a16:creationId xmlns:a16="http://schemas.microsoft.com/office/drawing/2014/main" id="{BB950DFD-49C4-FE7E-8CF5-AF3393F10CDA}"/>
              </a:ext>
            </a:extLst>
          </p:cNvPr>
          <p:cNvSpPr>
            <a:spLocks noGrp="1"/>
          </p:cNvSpPr>
          <p:nvPr>
            <p:ph idx="1"/>
          </p:nvPr>
        </p:nvSpPr>
        <p:spPr/>
        <p:txBody>
          <a:bodyPr>
            <a:normAutofit/>
          </a:bodyPr>
          <a:lstStyle/>
          <a:p>
            <a:pPr marL="179388" indent="0">
              <a:buNone/>
            </a:pPr>
            <a:endParaRPr lang="nb-NO" dirty="0"/>
          </a:p>
          <a:p>
            <a:pPr marL="179388" indent="0">
              <a:buNone/>
            </a:pPr>
            <a:r>
              <a:rPr lang="nb-NO" dirty="0"/>
              <a:t>Bruk av KI-verktøy for vedlikehold er nyttig, men hvis systemet svikter, kan det ha alvorlige konsekvenser for driften av kraftproduksjon, økonomi og sikkerhet.</a:t>
            </a:r>
            <a:endParaRPr lang="nb-NO" dirty="0">
              <a:solidFill>
                <a:schemeClr val="tx2"/>
              </a:solidFill>
            </a:endParaRPr>
          </a:p>
          <a:p>
            <a:pPr marL="179388" indent="0">
              <a:buNone/>
            </a:pPr>
            <a:endParaRPr lang="nb-NO" dirty="0">
              <a:solidFill>
                <a:schemeClr val="tx2"/>
              </a:solidFill>
            </a:endParaRPr>
          </a:p>
          <a:p>
            <a:pPr marL="179388" indent="0">
              <a:buNone/>
            </a:pPr>
            <a:r>
              <a:rPr lang="nb-NO" dirty="0">
                <a:solidFill>
                  <a:schemeClr val="tx2"/>
                </a:solidFill>
              </a:rPr>
              <a:t>Hva kan være de potensielle konsekvensene av en lignende hacking-episode i kraftsektoren? </a:t>
            </a:r>
          </a:p>
        </p:txBody>
      </p:sp>
    </p:spTree>
    <p:extLst>
      <p:ext uri="{BB962C8B-B14F-4D97-AF65-F5344CB8AC3E}">
        <p14:creationId xmlns:p14="http://schemas.microsoft.com/office/powerpoint/2010/main" val="424586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FECC-E3D1-CA67-F216-62A0E8165C85}"/>
              </a:ext>
            </a:extLst>
          </p:cNvPr>
          <p:cNvSpPr>
            <a:spLocks noGrp="1"/>
          </p:cNvSpPr>
          <p:nvPr>
            <p:ph type="title"/>
          </p:nvPr>
        </p:nvSpPr>
        <p:spPr/>
        <p:txBody>
          <a:bodyPr>
            <a:normAutofit/>
          </a:bodyPr>
          <a:lstStyle/>
          <a:p>
            <a:r>
              <a:rPr lang="nb-NO" sz="4000" dirty="0"/>
              <a:t>Hvilke operasjonelle og økonomiske tap kan oppstå?</a:t>
            </a:r>
          </a:p>
        </p:txBody>
      </p:sp>
    </p:spTree>
    <p:extLst>
      <p:ext uri="{BB962C8B-B14F-4D97-AF65-F5344CB8AC3E}">
        <p14:creationId xmlns:p14="http://schemas.microsoft.com/office/powerpoint/2010/main" val="486790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C0CF-0DF2-CF2A-8A9C-7C27D63B0D7A}"/>
              </a:ext>
            </a:extLst>
          </p:cNvPr>
          <p:cNvSpPr>
            <a:spLocks noGrp="1"/>
          </p:cNvSpPr>
          <p:nvPr>
            <p:ph type="title"/>
          </p:nvPr>
        </p:nvSpPr>
        <p:spPr/>
        <p:txBody>
          <a:bodyPr/>
          <a:lstStyle/>
          <a:p>
            <a:r>
              <a:rPr lang="nb-NO" sz="4000" dirty="0"/>
              <a:t>Regulatoriske krav og lovverk</a:t>
            </a:r>
          </a:p>
        </p:txBody>
      </p:sp>
      <p:sp>
        <p:nvSpPr>
          <p:cNvPr id="3" name="Content Placeholder 2">
            <a:extLst>
              <a:ext uri="{FF2B5EF4-FFF2-40B4-BE49-F238E27FC236}">
                <a16:creationId xmlns:a16="http://schemas.microsoft.com/office/drawing/2014/main" id="{31DC82A0-8E57-E9B8-8DEF-C96A544E5172}"/>
              </a:ext>
            </a:extLst>
          </p:cNvPr>
          <p:cNvSpPr>
            <a:spLocks noGrp="1"/>
          </p:cNvSpPr>
          <p:nvPr>
            <p:ph idx="1"/>
          </p:nvPr>
        </p:nvSpPr>
        <p:spPr/>
        <p:txBody>
          <a:bodyPr>
            <a:normAutofit/>
          </a:bodyPr>
          <a:lstStyle/>
          <a:p>
            <a:pPr marL="179388" indent="0">
              <a:buNone/>
            </a:pPr>
            <a:endParaRPr lang="nb-NO" dirty="0"/>
          </a:p>
          <a:p>
            <a:pPr marL="179388" indent="0">
              <a:buNone/>
            </a:pPr>
            <a:r>
              <a:rPr lang="nb-NO" dirty="0"/>
              <a:t>Strenge reguleringer finnes for å beskytte sensitive systemer, men det er viktig å vurdere om regelverket som gjelder kraftsektoren er tilstrekkelig for å håndtere KI-systemer på en trygg måte.</a:t>
            </a:r>
            <a:endParaRPr lang="nb-NO" dirty="0">
              <a:solidFill>
                <a:schemeClr val="tx2"/>
              </a:solidFill>
            </a:endParaRPr>
          </a:p>
          <a:p>
            <a:pPr marL="179388" indent="0">
              <a:buNone/>
            </a:pPr>
            <a:endParaRPr lang="nb-NO" dirty="0">
              <a:solidFill>
                <a:schemeClr val="tx2"/>
              </a:solidFill>
            </a:endParaRPr>
          </a:p>
          <a:p>
            <a:pPr marL="179388" indent="0">
              <a:buNone/>
            </a:pPr>
            <a:r>
              <a:rPr lang="nb-NO" dirty="0">
                <a:solidFill>
                  <a:schemeClr val="tx2"/>
                </a:solidFill>
              </a:rPr>
              <a:t>Hvilke lovverk og regulatoriske krav gjelder for innføring av KI-systemer i kraftsektoren?</a:t>
            </a:r>
          </a:p>
        </p:txBody>
      </p:sp>
    </p:spTree>
    <p:extLst>
      <p:ext uri="{BB962C8B-B14F-4D97-AF65-F5344CB8AC3E}">
        <p14:creationId xmlns:p14="http://schemas.microsoft.com/office/powerpoint/2010/main" val="3262951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6F5A-8CA8-1E63-B79B-D6FFE978A54F}"/>
              </a:ext>
            </a:extLst>
          </p:cNvPr>
          <p:cNvSpPr>
            <a:spLocks noGrp="1"/>
          </p:cNvSpPr>
          <p:nvPr>
            <p:ph type="title"/>
          </p:nvPr>
        </p:nvSpPr>
        <p:spPr/>
        <p:txBody>
          <a:bodyPr>
            <a:normAutofit/>
          </a:bodyPr>
          <a:lstStyle/>
          <a:p>
            <a:r>
              <a:rPr lang="nb-NO" sz="4000" dirty="0"/>
              <a:t>Er risikovurderingene som gjøres ved innføring av KI-systemer i kraftsektoren tilstrekkelige? </a:t>
            </a:r>
          </a:p>
        </p:txBody>
      </p:sp>
    </p:spTree>
    <p:extLst>
      <p:ext uri="{BB962C8B-B14F-4D97-AF65-F5344CB8AC3E}">
        <p14:creationId xmlns:p14="http://schemas.microsoft.com/office/powerpoint/2010/main" val="2602033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4331-AF08-D2D9-DCC7-AFAB44A38112}"/>
              </a:ext>
            </a:extLst>
          </p:cNvPr>
          <p:cNvSpPr>
            <a:spLocks noGrp="1"/>
          </p:cNvSpPr>
          <p:nvPr>
            <p:ph type="title"/>
          </p:nvPr>
        </p:nvSpPr>
        <p:spPr/>
        <p:txBody>
          <a:bodyPr/>
          <a:lstStyle/>
          <a:p>
            <a:r>
              <a:rPr lang="nb-NO" sz="4000" dirty="0"/>
              <a:t>Beredskap</a:t>
            </a:r>
          </a:p>
        </p:txBody>
      </p:sp>
      <p:sp>
        <p:nvSpPr>
          <p:cNvPr id="3" name="Content Placeholder 2">
            <a:extLst>
              <a:ext uri="{FF2B5EF4-FFF2-40B4-BE49-F238E27FC236}">
                <a16:creationId xmlns:a16="http://schemas.microsoft.com/office/drawing/2014/main" id="{FBF00E0B-737B-CDF3-1A6C-9E61F9877783}"/>
              </a:ext>
            </a:extLst>
          </p:cNvPr>
          <p:cNvSpPr>
            <a:spLocks noGrp="1"/>
          </p:cNvSpPr>
          <p:nvPr>
            <p:ph idx="1"/>
          </p:nvPr>
        </p:nvSpPr>
        <p:spPr/>
        <p:txBody>
          <a:bodyPr>
            <a:normAutofit/>
          </a:bodyPr>
          <a:lstStyle/>
          <a:p>
            <a:pPr marL="179388" indent="0">
              <a:buNone/>
            </a:pPr>
            <a:endParaRPr lang="nb-NO" dirty="0"/>
          </a:p>
          <a:p>
            <a:pPr marL="179388" indent="0">
              <a:buNone/>
            </a:pPr>
            <a:r>
              <a:rPr lang="nb-NO" dirty="0" err="1"/>
              <a:t>Viksomheten</a:t>
            </a:r>
            <a:r>
              <a:rPr lang="nb-NO" dirty="0"/>
              <a:t> må ha klare beredskapsplaner i tilfelle KI-verktøyet svikter eller blir kompromittert. Dette inkluderer tiltak for å minimere skade og raskt gjenopprette normal drift.</a:t>
            </a:r>
          </a:p>
          <a:p>
            <a:pPr marL="179388" indent="0">
              <a:buNone/>
            </a:pPr>
            <a:endParaRPr lang="nb-NO" dirty="0"/>
          </a:p>
          <a:p>
            <a:pPr marL="179388" indent="0">
              <a:buNone/>
            </a:pPr>
            <a:r>
              <a:rPr lang="nb-NO" dirty="0">
                <a:solidFill>
                  <a:schemeClr val="tx2"/>
                </a:solidFill>
              </a:rPr>
              <a:t>Hva slags beredskap og responstiltak har vi hvis KI-verktøyet blir kompromittert eller gjør feil?</a:t>
            </a:r>
          </a:p>
        </p:txBody>
      </p:sp>
    </p:spTree>
    <p:extLst>
      <p:ext uri="{BB962C8B-B14F-4D97-AF65-F5344CB8AC3E}">
        <p14:creationId xmlns:p14="http://schemas.microsoft.com/office/powerpoint/2010/main" val="886904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80B1-221D-8D2E-AB9A-71C659BC07C9}"/>
              </a:ext>
            </a:extLst>
          </p:cNvPr>
          <p:cNvSpPr>
            <a:spLocks noGrp="1"/>
          </p:cNvSpPr>
          <p:nvPr>
            <p:ph type="title"/>
          </p:nvPr>
        </p:nvSpPr>
        <p:spPr/>
        <p:txBody>
          <a:bodyPr>
            <a:normAutofit/>
          </a:bodyPr>
          <a:lstStyle/>
          <a:p>
            <a:r>
              <a:rPr lang="nb-NO" sz="4000" dirty="0"/>
              <a:t>Hvilke alternative løsninger finnes dersom KI-verktøyet viser seg å være usikkert eller utilstrekkelig pålitelig?</a:t>
            </a:r>
          </a:p>
        </p:txBody>
      </p:sp>
    </p:spTree>
    <p:extLst>
      <p:ext uri="{BB962C8B-B14F-4D97-AF65-F5344CB8AC3E}">
        <p14:creationId xmlns:p14="http://schemas.microsoft.com/office/powerpoint/2010/main" val="229435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dirty="0"/>
              <a:t>Øvingsmål</a:t>
            </a:r>
          </a:p>
          <a:p>
            <a:pPr marL="271463"/>
            <a:r>
              <a:rPr lang="nb-NO" sz="3600" dirty="0"/>
              <a:t>Øvingsform</a:t>
            </a:r>
          </a:p>
          <a:p>
            <a:pPr marL="271463">
              <a:buFont typeface="Arial" panose="020B0604020202020204" pitchFamily="34" charset="0"/>
              <a:buChar char="•"/>
            </a:pPr>
            <a:r>
              <a:rPr lang="nb-NO" sz="3600" dirty="0"/>
              <a:t>Scenario</a:t>
            </a:r>
          </a:p>
          <a:p>
            <a:pPr marL="271463">
              <a:buFont typeface="Arial" panose="020B0604020202020204" pitchFamily="34" charset="0"/>
              <a:buChar char="•"/>
            </a:pPr>
            <a:r>
              <a:rPr lang="nb-NO" sz="3600" dirty="0"/>
              <a:t>Gjennomføring</a:t>
            </a:r>
          </a:p>
          <a:p>
            <a:pPr marL="271463">
              <a:buFont typeface="Arial" panose="020B0604020202020204" pitchFamily="34" charset="0"/>
              <a:buChar char="•"/>
            </a:pPr>
            <a:r>
              <a:rPr lang="nb-NO" sz="3600" dirty="0"/>
              <a:t>Oppsummering</a:t>
            </a:r>
          </a:p>
          <a:p>
            <a:pPr marL="271463">
              <a:buFont typeface="Arial" panose="020B0604020202020204" pitchFamily="34" charset="0"/>
              <a:buChar char="•"/>
            </a:pPr>
            <a:r>
              <a:rPr lang="nb-NO" sz="3600" dirty="0"/>
              <a:t>Evaluering</a:t>
            </a:r>
          </a:p>
          <a:p>
            <a:endParaRPr lang="en-US" sz="3600" dirty="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3444-56FE-1E27-7D5D-1CD81B3B3D13}"/>
              </a:ext>
            </a:extLst>
          </p:cNvPr>
          <p:cNvSpPr>
            <a:spLocks noGrp="1"/>
          </p:cNvSpPr>
          <p:nvPr>
            <p:ph type="title"/>
          </p:nvPr>
        </p:nvSpPr>
        <p:spPr/>
        <p:txBody>
          <a:bodyPr/>
          <a:lstStyle/>
          <a:p>
            <a:r>
              <a:rPr lang="nb-NO" sz="4000" dirty="0"/>
              <a:t>Data- og systemintegrasjon </a:t>
            </a:r>
          </a:p>
        </p:txBody>
      </p:sp>
      <p:sp>
        <p:nvSpPr>
          <p:cNvPr id="3" name="Content Placeholder 2">
            <a:extLst>
              <a:ext uri="{FF2B5EF4-FFF2-40B4-BE49-F238E27FC236}">
                <a16:creationId xmlns:a16="http://schemas.microsoft.com/office/drawing/2014/main" id="{B8A4288C-9846-BD31-C8D1-0E988F6D6EF6}"/>
              </a:ext>
            </a:extLst>
          </p:cNvPr>
          <p:cNvSpPr>
            <a:spLocks noGrp="1"/>
          </p:cNvSpPr>
          <p:nvPr>
            <p:ph idx="1"/>
          </p:nvPr>
        </p:nvSpPr>
        <p:spPr/>
        <p:txBody>
          <a:bodyPr/>
          <a:lstStyle/>
          <a:p>
            <a:pPr marL="179388" indent="0">
              <a:buNone/>
            </a:pPr>
            <a:r>
              <a:rPr lang="nb-NO" dirty="0"/>
              <a:t>Integrering av data fra turbiner og </a:t>
            </a:r>
            <a:r>
              <a:rPr lang="nb-NO" dirty="0" err="1"/>
              <a:t>IoT</a:t>
            </a:r>
            <a:r>
              <a:rPr lang="nb-NO" dirty="0"/>
              <a:t>-sensorer med KI-verktøyet krever sikkerhetstiltak for å hindre sårbarheter og sikre at analysene som verktøyet produserer er nøyaktige og pålitelige.</a:t>
            </a:r>
            <a:endParaRPr lang="nb-NO" dirty="0">
              <a:solidFill>
                <a:schemeClr val="tx2"/>
              </a:solidFill>
            </a:endParaRPr>
          </a:p>
          <a:p>
            <a:pPr marL="179388" indent="0">
              <a:buNone/>
            </a:pPr>
            <a:endParaRPr lang="nb-NO" dirty="0">
              <a:solidFill>
                <a:schemeClr val="tx2"/>
              </a:solidFill>
            </a:endParaRPr>
          </a:p>
          <a:p>
            <a:pPr marL="179388" indent="0">
              <a:buNone/>
            </a:pPr>
            <a:r>
              <a:rPr lang="nb-NO" dirty="0">
                <a:solidFill>
                  <a:schemeClr val="tx2"/>
                </a:solidFill>
              </a:rPr>
              <a:t>Hvordan håndteres integrasjonen mellom våre eksisterende systemer og leverandørens KI-verktøy? </a:t>
            </a:r>
          </a:p>
          <a:p>
            <a:pPr marL="179388" indent="0">
              <a:buNone/>
            </a:pPr>
            <a:r>
              <a:rPr lang="nb-NO" dirty="0">
                <a:solidFill>
                  <a:schemeClr val="tx2"/>
                </a:solidFill>
              </a:rPr>
              <a:t>Kan integrasjonen øke risikoen for sårbarheter?</a:t>
            </a:r>
          </a:p>
        </p:txBody>
      </p:sp>
    </p:spTree>
    <p:extLst>
      <p:ext uri="{BB962C8B-B14F-4D97-AF65-F5344CB8AC3E}">
        <p14:creationId xmlns:p14="http://schemas.microsoft.com/office/powerpoint/2010/main" val="1096915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8120-B722-6BC7-3A60-8C4F394C5A43}"/>
              </a:ext>
            </a:extLst>
          </p:cNvPr>
          <p:cNvSpPr>
            <a:spLocks noGrp="1"/>
          </p:cNvSpPr>
          <p:nvPr>
            <p:ph type="title"/>
          </p:nvPr>
        </p:nvSpPr>
        <p:spPr/>
        <p:txBody>
          <a:bodyPr>
            <a:normAutofit/>
          </a:bodyPr>
          <a:lstStyle/>
          <a:p>
            <a:r>
              <a:rPr lang="nb-NO" sz="4000" dirty="0"/>
              <a:t>Hvilke kontroller har vi for å sikre at dataene som samles inn av </a:t>
            </a:r>
            <a:r>
              <a:rPr lang="nb-NO" sz="4000" dirty="0" err="1"/>
              <a:t>IoT</a:t>
            </a:r>
            <a:r>
              <a:rPr lang="nb-NO" sz="4000" dirty="0"/>
              <a:t>-sensorene er nøyaktige, og at analysene som gjøres av KI-verktøyet er pålitelige?</a:t>
            </a:r>
          </a:p>
        </p:txBody>
      </p:sp>
    </p:spTree>
    <p:extLst>
      <p:ext uri="{BB962C8B-B14F-4D97-AF65-F5344CB8AC3E}">
        <p14:creationId xmlns:p14="http://schemas.microsoft.com/office/powerpoint/2010/main" val="2170561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24F1-8824-1A65-9E53-381B9FD2888C}"/>
              </a:ext>
            </a:extLst>
          </p:cNvPr>
          <p:cNvSpPr>
            <a:spLocks noGrp="1"/>
          </p:cNvSpPr>
          <p:nvPr>
            <p:ph type="title"/>
          </p:nvPr>
        </p:nvSpPr>
        <p:spPr/>
        <p:txBody>
          <a:bodyPr>
            <a:normAutofit/>
          </a:bodyPr>
          <a:lstStyle/>
          <a:p>
            <a:r>
              <a:rPr lang="nb-NO" sz="6600" dirty="0"/>
              <a:t>Øvelse avsluttes</a:t>
            </a:r>
          </a:p>
        </p:txBody>
      </p:sp>
    </p:spTree>
    <p:extLst>
      <p:ext uri="{BB962C8B-B14F-4D97-AF65-F5344CB8AC3E}">
        <p14:creationId xmlns:p14="http://schemas.microsoft.com/office/powerpoint/2010/main" val="655424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5" y="1800000"/>
            <a:ext cx="9902825" cy="3601733"/>
          </a:xfrm>
        </p:spPr>
        <p:txBody>
          <a:bodyPr>
            <a:normAutofit fontScale="92500" lnSpcReduction="10000"/>
          </a:bodyPr>
          <a:lstStyle/>
          <a:p>
            <a:pPr marL="571500" indent="-571500">
              <a:lnSpc>
                <a:spcPct val="150000"/>
              </a:lnSpc>
              <a:spcBef>
                <a:spcPts val="0"/>
              </a:spcBef>
            </a:pPr>
            <a:r>
              <a:rPr lang="nb-NO" sz="2400" kern="100" dirty="0"/>
              <a:t>Vurdere risikoer ved bruk av et KI-verktøy. </a:t>
            </a:r>
          </a:p>
          <a:p>
            <a:pPr marL="571500" indent="-571500">
              <a:lnSpc>
                <a:spcPct val="150000"/>
              </a:lnSpc>
              <a:spcBef>
                <a:spcPts val="0"/>
              </a:spcBef>
            </a:pPr>
            <a:r>
              <a:rPr lang="nb-NO" sz="2400" kern="100" dirty="0"/>
              <a:t>Diskutere hvordan slike risikoer kan overføres til kraftsektoren.</a:t>
            </a:r>
          </a:p>
          <a:p>
            <a:pPr marL="571500" indent="-571500">
              <a:lnSpc>
                <a:spcPct val="150000"/>
              </a:lnSpc>
              <a:spcBef>
                <a:spcPts val="0"/>
              </a:spcBef>
            </a:pPr>
            <a:r>
              <a:rPr lang="nb-NO" sz="2400" kern="100" dirty="0"/>
              <a:t>Utforske tiltak for å sikre KI-verktøyets pålitelighet og minimere risiko for kritiske feil.</a:t>
            </a:r>
          </a:p>
          <a:p>
            <a:pPr marL="571500" indent="-571500">
              <a:lnSpc>
                <a:spcPct val="150000"/>
              </a:lnSpc>
              <a:spcBef>
                <a:spcPts val="0"/>
              </a:spcBef>
            </a:pPr>
            <a:r>
              <a:rPr lang="nb-NO" sz="2400" kern="100" dirty="0"/>
              <a:t>Øke forståelsen for krav om sikkerhet </a:t>
            </a:r>
            <a:br>
              <a:rPr lang="nb-NO" sz="2400" kern="100" dirty="0"/>
            </a:br>
            <a:r>
              <a:rPr lang="nb-NO" sz="2400" kern="100" dirty="0"/>
              <a:t>og overholdelse av regelverk </a:t>
            </a:r>
            <a:br>
              <a:rPr lang="nb-NO" sz="2400" kern="100" dirty="0"/>
            </a:br>
            <a:r>
              <a:rPr lang="nb-NO" sz="2400" kern="100" dirty="0"/>
              <a:t>ved innføring av KI-løsninger.</a:t>
            </a:r>
          </a:p>
          <a:p>
            <a:pPr marL="0" indent="0">
              <a:buNone/>
            </a:pPr>
            <a:endParaRPr lang="en-US" sz="4400" dirty="0"/>
          </a:p>
        </p:txBody>
      </p:sp>
    </p:spTree>
    <p:extLst>
      <p:ext uri="{BB962C8B-B14F-4D97-AF65-F5344CB8AC3E}">
        <p14:creationId xmlns:p14="http://schemas.microsoft.com/office/powerpoint/2010/main" val="81774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466725" y="570442"/>
            <a:ext cx="9853613" cy="977475"/>
          </a:xfrm>
        </p:spPr>
        <p:txBody>
          <a:bodyPr anchor="ctr"/>
          <a:lstStyle/>
          <a:p>
            <a:r>
              <a:rPr lang="nb-NO" sz="4000" dirty="0"/>
              <a:t>Ulike typer beredskapsøvelser</a:t>
            </a:r>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a:t>
            </a:r>
            <a:r>
              <a:rPr lang="nb-NO" sz="3600" dirty="0" err="1"/>
              <a:t>kommuikasjonslinjer</a:t>
            </a:r>
            <a:endParaRPr lang="nb-NO" sz="3600" dirty="0"/>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 </a:t>
            </a:r>
            <a:endParaRPr lang="en-US" sz="66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 </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B1874-358E-495F-976E-535D00FA60C9}">
  <ds:schemaRefs>
    <ds:schemaRef ds:uri="http://schemas.microsoft.com/sharepoint/v3/contenttype/forms"/>
  </ds:schemaRefs>
</ds:datastoreItem>
</file>

<file path=customXml/itemProps2.xml><?xml version="1.0" encoding="utf-8"?>
<ds:datastoreItem xmlns:ds="http://schemas.openxmlformats.org/officeDocument/2006/customXml" ds:itemID="{2A4DBDEF-A87E-4361-AE1E-8BC728D51EB1}">
  <ds:schemaRefs>
    <ds:schemaRef ds:uri="http://schemas.openxmlformats.org/package/2006/metadata/core-properties"/>
    <ds:schemaRef ds:uri="http://purl.org/dc/elements/1.1/"/>
    <ds:schemaRef ds:uri="http://schemas.microsoft.com/office/infopath/2007/PartnerControls"/>
    <ds:schemaRef ds:uri="4e01fcfe-bee3-4600-ba0b-b00476ef22a3"/>
    <ds:schemaRef ds:uri="http://www.w3.org/XML/1998/namespace"/>
    <ds:schemaRef ds:uri="http://purl.org/dc/terms/"/>
    <ds:schemaRef ds:uri="http://schemas.microsoft.com/office/2006/documentManagement/types"/>
    <ds:schemaRef ds:uri="c1393ac3-e244-4758-a539-5b975df7832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8A0AF34-3B5D-4689-A94C-D8CE4EFB5B2E}">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5999</TotalTime>
  <Words>1907</Words>
  <Application>Microsoft Office PowerPoint</Application>
  <PresentationFormat>Widescreen</PresentationFormat>
  <Paragraphs>208</Paragraphs>
  <Slides>34</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AktivGrotesk-Regular</vt:lpstr>
      <vt:lpstr>Arial</vt:lpstr>
      <vt:lpstr>Calibri</vt:lpstr>
      <vt:lpstr>Segoe UI</vt:lpstr>
      <vt:lpstr>Wingdings</vt:lpstr>
      <vt:lpstr>Safetec lys</vt:lpstr>
      <vt:lpstr>Safetec mørk</vt:lpstr>
      <vt:lpstr>PowerPoint Presentation</vt:lpstr>
      <vt:lpstr>Beredskapsøvelse Scenario 9</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9 Teknologisk innovasjon</vt:lpstr>
      <vt:lpstr>Lignende hendelser fra virkeligheten</vt:lpstr>
      <vt:lpstr>PowerPoint Presentation</vt:lpstr>
      <vt:lpstr>Øvingsoppsett</vt:lpstr>
      <vt:lpstr>Gjennomføring av en diskusjonsøvelse</vt:lpstr>
      <vt:lpstr>Scenariobeskrivelse</vt:lpstr>
      <vt:lpstr>Scenariobeskrivelse</vt:lpstr>
      <vt:lpstr>Øvelsen starter</vt:lpstr>
      <vt:lpstr>Risikoforståelse</vt:lpstr>
      <vt:lpstr>Hvilke sikkerhetstiltak er på plass for å forhindre at KI-verktøyet blir hacket? Er disse tiltakene tilstrekkelige?</vt:lpstr>
      <vt:lpstr>Tillit til leverandør </vt:lpstr>
      <vt:lpstr>Hvordan påvirker hendelsen i utlandet vår tillit til KI-leverandøren?</vt:lpstr>
      <vt:lpstr>Mulige konsekvenser</vt:lpstr>
      <vt:lpstr>Hvilke operasjonelle og økonomiske tap kan oppstå?</vt:lpstr>
      <vt:lpstr>Regulatoriske krav og lovverk</vt:lpstr>
      <vt:lpstr>Er risikovurderingene som gjøres ved innføring av KI-systemer i kraftsektoren tilstrekkelige? </vt:lpstr>
      <vt:lpstr>Beredskap</vt:lpstr>
      <vt:lpstr>Hvilke alternative løsninger finnes dersom KI-verktøyet viser seg å være usikkert eller utilstrekkelig pålitelig?</vt:lpstr>
      <vt:lpstr>Data- og systemintegrasjon </vt:lpstr>
      <vt:lpstr>Hvilke kontroller har vi for å sikre at dataene som samles inn av IoT-sensorene er nøyaktige, og at analysene som gjøres av KI-verktøyet er pålitelige?</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Annette Andresen</cp:lastModifiedBy>
  <cp:revision>5</cp:revision>
  <dcterms:created xsi:type="dcterms:W3CDTF">2024-09-11T07:07:05Z</dcterms:created>
  <dcterms:modified xsi:type="dcterms:W3CDTF">2024-11-04T10:41:30Z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